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9" r:id="rId9"/>
    <p:sldId id="271" r:id="rId10"/>
    <p:sldId id="272" r:id="rId11"/>
    <p:sldId id="292" r:id="rId12"/>
    <p:sldId id="262" r:id="rId13"/>
    <p:sldId id="264" r:id="rId14"/>
    <p:sldId id="286" r:id="rId15"/>
    <p:sldId id="285" r:id="rId16"/>
    <p:sldId id="287" r:id="rId17"/>
    <p:sldId id="267" r:id="rId18"/>
    <p:sldId id="268" r:id="rId19"/>
    <p:sldId id="273" r:id="rId20"/>
    <p:sldId id="281" r:id="rId21"/>
    <p:sldId id="279" r:id="rId22"/>
    <p:sldId id="280" r:id="rId23"/>
    <p:sldId id="295" r:id="rId24"/>
    <p:sldId id="284" r:id="rId25"/>
    <p:sldId id="274" r:id="rId26"/>
    <p:sldId id="275" r:id="rId27"/>
    <p:sldId id="276" r:id="rId28"/>
    <p:sldId id="288" r:id="rId29"/>
    <p:sldId id="278" r:id="rId30"/>
    <p:sldId id="277" r:id="rId31"/>
    <p:sldId id="290" r:id="rId32"/>
    <p:sldId id="282" r:id="rId33"/>
    <p:sldId id="296" r:id="rId34"/>
    <p:sldId id="297" r:id="rId35"/>
    <p:sldId id="298" r:id="rId36"/>
    <p:sldId id="289" r:id="rId37"/>
    <p:sldId id="291" r:id="rId38"/>
    <p:sldId id="299" r:id="rId39"/>
    <p:sldId id="294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205"/>
  </p:normalViewPr>
  <p:slideViewPr>
    <p:cSldViewPr snapToGrid="0" snapToObjects="1">
      <p:cViewPr varScale="1">
        <p:scale>
          <a:sx n="92" d="100"/>
          <a:sy n="92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77A1D-A6BB-074C-9FAD-1996AC871F92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DD8C1-8A94-E74B-B5F8-7B16468E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7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反向弧</a:t>
            </a:r>
            <a:r>
              <a:rPr lang="en-US" altLang="zh-CN" dirty="0"/>
              <a:t>-</a:t>
            </a:r>
            <a:r>
              <a:rPr lang="zh-CN" altLang="en-US" dirty="0"/>
              <a:t>退流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DD8C1-8A94-E74B-B5F8-7B16468E56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62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每条弧既有容量，又有前向弧流量和后向弧流量，因此不够简洁，不容易直接在初始流图上寻找增广路径。</a:t>
            </a:r>
            <a:endParaRPr lang="en-US" altLang="zh-CN" dirty="0"/>
          </a:p>
          <a:p>
            <a:r>
              <a:rPr lang="zh-CN" altLang="en-US" dirty="0"/>
              <a:t>为此，将已有流量从容量中分离出来表示，引入残留网络。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DD8C1-8A94-E74B-B5F8-7B16468E56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0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没有了旧的源和汇，可以更加自由地按照需要设立新的源和汇，从而使网络模型变成一个方便解题的附加网络</a:t>
            </a:r>
            <a:endParaRPr lang="en-US" altLang="zh-CN" dirty="0"/>
          </a:p>
          <a:p>
            <a:r>
              <a:rPr lang="zh-CN" altLang="en-US" dirty="0"/>
              <a:t>流的分离不能用简单的减法，而应该把一条弧分离成两条弧。即加上一条容量等于下界的“必要弧”，使可行流分离在这两条弧上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DD8C1-8A94-E74B-B5F8-7B16468E56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2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DD8C1-8A94-E74B-B5F8-7B16468E56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ydsy.com/JudgeOnline/problem.php?id=106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tofproblemsolving.com/community/c1368h102043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codeforces.com/problemset/problem/793/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BB10-4AFF-7849-A5B2-D2D37EA0D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网络流进阶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CAB04-8718-9A47-B39B-A638FCC1D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周杰辉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2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8A95-F6FF-3745-880F-89BCF4F5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顶点上也有容量限制的情况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46775-C0C9-6246-83F9-CA796DAB5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我们可以把每个顶点拆成两个，这样就可以把顶点上的容量限制转为边上的容量限制了。</a:t>
            </a:r>
            <a:endParaRPr lang="en-US" altLang="zh-CN" dirty="0"/>
          </a:p>
          <a:p>
            <a:r>
              <a:rPr lang="zh-CN" altLang="en-US" dirty="0"/>
              <a:t>编号设置：</a:t>
            </a:r>
            <a:r>
              <a:rPr lang="en-US" altLang="zh-CN" dirty="0"/>
              <a:t>u1=u,</a:t>
            </a:r>
            <a:r>
              <a:rPr lang="zh-CN" altLang="en-US" dirty="0"/>
              <a:t> </a:t>
            </a:r>
            <a:r>
              <a:rPr lang="en-US" altLang="zh-CN" dirty="0"/>
              <a:t>u2=</a:t>
            </a:r>
            <a:r>
              <a:rPr lang="en-US" altLang="zh-CN" dirty="0" err="1"/>
              <a:t>u+n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EE4985-9587-2B42-A49A-087AF4617285}"/>
              </a:ext>
            </a:extLst>
          </p:cNvPr>
          <p:cNvSpPr/>
          <p:nvPr/>
        </p:nvSpPr>
        <p:spPr>
          <a:xfrm>
            <a:off x="2346498" y="3987800"/>
            <a:ext cx="5715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F32B7-76AC-1F40-8A0A-3C1B15CA8748}"/>
              </a:ext>
            </a:extLst>
          </p:cNvPr>
          <p:cNvCxnSpPr>
            <a:endCxn id="4" idx="1"/>
          </p:cNvCxnSpPr>
          <p:nvPr/>
        </p:nvCxnSpPr>
        <p:spPr>
          <a:xfrm>
            <a:off x="1676400" y="3429000"/>
            <a:ext cx="753792" cy="63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232F9F-29AB-FD42-B20D-9BE74311FC00}"/>
              </a:ext>
            </a:extLst>
          </p:cNvPr>
          <p:cNvCxnSpPr>
            <a:cxnSpLocks/>
          </p:cNvCxnSpPr>
          <p:nvPr/>
        </p:nvCxnSpPr>
        <p:spPr>
          <a:xfrm flipV="1">
            <a:off x="1634553" y="4419432"/>
            <a:ext cx="753792" cy="54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0C25C9-6147-AA41-A184-8DAEE5918456}"/>
              </a:ext>
            </a:extLst>
          </p:cNvPr>
          <p:cNvCxnSpPr>
            <a:cxnSpLocks/>
          </p:cNvCxnSpPr>
          <p:nvPr/>
        </p:nvCxnSpPr>
        <p:spPr>
          <a:xfrm flipH="1">
            <a:off x="2854498" y="3478512"/>
            <a:ext cx="1007146" cy="59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693318-CAB1-994E-8696-32107FB29F35}"/>
              </a:ext>
            </a:extLst>
          </p:cNvPr>
          <p:cNvCxnSpPr>
            <a:cxnSpLocks/>
          </p:cNvCxnSpPr>
          <p:nvPr/>
        </p:nvCxnSpPr>
        <p:spPr>
          <a:xfrm flipH="1" flipV="1">
            <a:off x="2854498" y="4419432"/>
            <a:ext cx="850155" cy="54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64839CF-6948-3E42-B159-6C60F3F4773B}"/>
              </a:ext>
            </a:extLst>
          </p:cNvPr>
          <p:cNvSpPr/>
          <p:nvPr/>
        </p:nvSpPr>
        <p:spPr>
          <a:xfrm>
            <a:off x="5753058" y="3987800"/>
            <a:ext cx="5715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入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885995-FD79-5C42-89DB-22CD92B39518}"/>
              </a:ext>
            </a:extLst>
          </p:cNvPr>
          <p:cNvSpPr/>
          <p:nvPr/>
        </p:nvSpPr>
        <p:spPr>
          <a:xfrm>
            <a:off x="7513530" y="3987800"/>
            <a:ext cx="5715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出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B6F18-87EA-614F-A101-CABD156E1F6E}"/>
              </a:ext>
            </a:extLst>
          </p:cNvPr>
          <p:cNvSpPr txBox="1"/>
          <p:nvPr/>
        </p:nvSpPr>
        <p:spPr>
          <a:xfrm>
            <a:off x="2430192" y="3562791"/>
            <a:ext cx="42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75BEA8-7EE5-864D-A8D8-EE1724549C35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6324558" y="4254500"/>
            <a:ext cx="1188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697D47-1FBB-E14D-B269-642748A7F419}"/>
              </a:ext>
            </a:extLst>
          </p:cNvPr>
          <p:cNvSpPr txBox="1"/>
          <p:nvPr/>
        </p:nvSpPr>
        <p:spPr>
          <a:xfrm>
            <a:off x="6696704" y="3839645"/>
            <a:ext cx="42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446C7C-2B67-1041-BA23-81F0FA2F5D78}"/>
              </a:ext>
            </a:extLst>
          </p:cNvPr>
          <p:cNvCxnSpPr>
            <a:cxnSpLocks/>
          </p:cNvCxnSpPr>
          <p:nvPr/>
        </p:nvCxnSpPr>
        <p:spPr>
          <a:xfrm>
            <a:off x="4975668" y="3546177"/>
            <a:ext cx="828740" cy="52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B8A25F-D64C-E84E-AAC3-9D5A7A988B44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4930274" y="4443085"/>
            <a:ext cx="906478" cy="51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810753-9FA9-3D40-A867-99E38BB80730}"/>
              </a:ext>
            </a:extLst>
          </p:cNvPr>
          <p:cNvCxnSpPr>
            <a:cxnSpLocks/>
          </p:cNvCxnSpPr>
          <p:nvPr/>
        </p:nvCxnSpPr>
        <p:spPr>
          <a:xfrm flipV="1">
            <a:off x="8013306" y="3562791"/>
            <a:ext cx="1087112" cy="51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47121B-1BE7-BD4B-9810-6A48EEA43BD2}"/>
              </a:ext>
            </a:extLst>
          </p:cNvPr>
          <p:cNvCxnSpPr>
            <a:cxnSpLocks/>
          </p:cNvCxnSpPr>
          <p:nvPr/>
        </p:nvCxnSpPr>
        <p:spPr>
          <a:xfrm>
            <a:off x="8042189" y="4419432"/>
            <a:ext cx="890320" cy="599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28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6218-12C0-2946-BA94-1338656B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00867"/>
            <a:ext cx="8961965" cy="1826581"/>
          </a:xfrm>
        </p:spPr>
        <p:txBody>
          <a:bodyPr/>
          <a:lstStyle/>
          <a:p>
            <a:r>
              <a:rPr lang="zh-CN" altLang="en-US" dirty="0"/>
              <a:t>流量有上下界的网络的最大流和最小流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2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8A70-D4B4-CA41-82D9-49475F7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流量有上下界的容量网络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C0DABB-D804-F047-8DD9-78EB34026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在容量网络</a:t>
                </a:r>
                <a:r>
                  <a:rPr lang="en-US" altLang="zh-CN" dirty="0"/>
                  <a:t>G(V,E)</a:t>
                </a:r>
                <a:r>
                  <a:rPr lang="zh-CN" altLang="en-US" dirty="0"/>
                  <a:t>中，每条弧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&gt;</a:t>
                </a:r>
                <a:r>
                  <a:rPr lang="zh-CN" altLang="en-US" dirty="0"/>
                  <a:t>有两个权值</a:t>
                </a:r>
                <a:r>
                  <a:rPr lang="en-US" altLang="zh-CN" dirty="0"/>
                  <a:t>b(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c(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。满足以下条件的网络流称为可行流。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弧流量限制条件：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平衡条件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C0DABB-D804-F047-8DD9-78EB34026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7036" b="-30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69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560D-2C56-6045-A388-8D2ED932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流量有上下界的容量网络的可行流的求解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B16883-0DBA-AC42-833F-02F51D066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923866" cy="3880773"/>
              </a:xfrm>
            </p:spPr>
            <p:txBody>
              <a:bodyPr/>
              <a:lstStyle/>
              <a:p>
                <a:r>
                  <a:rPr lang="zh-CN" altLang="en-US" dirty="0"/>
                  <a:t>设定点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为普通顶点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非源汇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，弧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&gt;</a:t>
                </a:r>
                <a:r>
                  <a:rPr lang="zh-CN" altLang="en-US" dirty="0"/>
                  <a:t>上的流量</a:t>
                </a:r>
                <a:r>
                  <a:rPr lang="en-US" altLang="zh-CN" dirty="0"/>
                  <a:t>f(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为：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代入平衡条件得：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移项得：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左边只与下界有关，因此令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zh-CN" altLang="en-US" dirty="0"/>
                  <a:t>因为每条弧至少达到下界，所以先考虑一个伪流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由流量限制条件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这样如果能求出伪流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，那么原网络中的可行流也能求出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B16883-0DBA-AC42-833F-02F51D066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923866" cy="3880773"/>
              </a:xfrm>
              <a:blipFill>
                <a:blip r:embed="rId2"/>
                <a:stretch>
                  <a:fillRect t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293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9027-78D8-0B48-B412-51D4BA46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流量有上下界的容量网络的可行流的求解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44A4B6-AF64-2042-A4EE-2D87DD955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因为伪流</a:t>
                </a:r>
                <a:r>
                  <a:rPr lang="en-US" altLang="zh-CN" dirty="0"/>
                  <a:t>f1</a:t>
                </a:r>
                <a:r>
                  <a:rPr lang="zh-CN" altLang="en-US" dirty="0"/>
                  <a:t>也不满足流量平衡条件，所以必须构造一个</a:t>
                </a:r>
                <a:r>
                  <a:rPr lang="zh-CN" altLang="en-US" b="1" dirty="0"/>
                  <a:t>伴随网络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altLang="zh-CN" dirty="0"/>
                  <a:t>(Accompany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Network)</a:t>
                </a:r>
                <a:r>
                  <a:rPr lang="zh-CN" altLang="en-US" dirty="0"/>
                  <a:t>来求解</a:t>
                </a:r>
                <a:endParaRPr lang="en-US" altLang="zh-CN" dirty="0"/>
              </a:p>
              <a:p>
                <a:r>
                  <a:rPr lang="zh-CN" altLang="en-US" dirty="0"/>
                  <a:t>伴随网络必须满足以下条件：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伴随网络与原网络同构，可以增设顶点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伴随网络中所有弧的流量只有上界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也称为弧的容量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，而没有下界，或者说弧流量下界为</a:t>
                </a:r>
                <a:r>
                  <a:rPr lang="en-US" altLang="zh-CN" dirty="0"/>
                  <a:t>0</a:t>
                </a:r>
              </a:p>
              <a:p>
                <a:pPr lvl="1"/>
                <a:r>
                  <a:rPr lang="zh-CN" altLang="en-US" dirty="0"/>
                  <a:t>原网络的伪流</a:t>
                </a:r>
                <a:r>
                  <a:rPr lang="en-US" altLang="zh-CN" dirty="0"/>
                  <a:t>f1</a:t>
                </a:r>
                <a:r>
                  <a:rPr lang="zh-CN" altLang="en-US" dirty="0"/>
                  <a:t>包含在伴随网络的最大流中。</a:t>
                </a:r>
                <a:endParaRPr lang="en-US" altLang="zh-CN" dirty="0"/>
              </a:p>
              <a:p>
                <a:r>
                  <a:rPr lang="zh-CN" altLang="en-US" dirty="0"/>
                  <a:t>这样就可以求伴随网络的最大流，从而求出原网络的伪流及可行流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44A4B6-AF64-2042-A4EE-2D87DD955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26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6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99F4-E158-6542-8EAD-2F5B6A05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dirty="0"/>
              <a:t>流量有上下界的容量网络的可行流的求解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80EB2-8E56-9047-9B5E-EA86AD6DB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如何构建伴随网络呢？</a:t>
                </a:r>
                <a:endParaRPr lang="en-US" altLang="zh-CN" dirty="0"/>
              </a:p>
              <a:p>
                <a:r>
                  <a:rPr lang="zh-CN" altLang="en-US" dirty="0"/>
                  <a:t>考虑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，那么伪流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中流出的比流入的多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zh-CN" altLang="en-US" dirty="0"/>
                  <a:t> 才可以达到流量平衡，这多出来的流从哪里来呢？</a:t>
                </a:r>
                <a:endParaRPr lang="en-US" altLang="zh-CN" dirty="0"/>
              </a:p>
              <a:p>
                <a:r>
                  <a:rPr lang="zh-CN" altLang="en-US" dirty="0"/>
                  <a:t>新建源点</a:t>
                </a:r>
                <a:r>
                  <a:rPr lang="en-US" altLang="zh-CN" dirty="0"/>
                  <a:t>SS</a:t>
                </a:r>
                <a:r>
                  <a:rPr lang="zh-CN" altLang="en-US" dirty="0"/>
                  <a:t>，建一条从</a:t>
                </a:r>
                <a:r>
                  <a:rPr lang="en-US" altLang="zh-CN" dirty="0"/>
                  <a:t>SS-&gt;u</a:t>
                </a:r>
                <a:r>
                  <a:rPr lang="zh-CN" altLang="en-US" dirty="0"/>
                  <a:t>的边，容量为</a:t>
                </a:r>
                <a:r>
                  <a:rPr lang="en-US" altLang="zh-CN" dirty="0"/>
                  <a:t>D(u)</a:t>
                </a:r>
              </a:p>
              <a:p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，同理，新建汇点</a:t>
                </a:r>
                <a:r>
                  <a:rPr lang="en-US" altLang="zh-CN" dirty="0"/>
                  <a:t>TT</a:t>
                </a:r>
                <a:r>
                  <a:rPr lang="zh-CN" altLang="en-US" dirty="0"/>
                  <a:t>，建一条从</a:t>
                </a:r>
                <a:r>
                  <a:rPr lang="en-US" altLang="zh-CN" dirty="0"/>
                  <a:t>u-&gt;TT</a:t>
                </a:r>
                <a:r>
                  <a:rPr lang="zh-CN" altLang="en-US" dirty="0"/>
                  <a:t>的边，容量为</a:t>
                </a:r>
                <a:r>
                  <a:rPr lang="en-US" altLang="zh-CN" dirty="0"/>
                  <a:t>-D(u)</a:t>
                </a:r>
              </a:p>
              <a:p>
                <a:r>
                  <a:rPr lang="zh-CN" altLang="en-US" dirty="0"/>
                  <a:t>跑</a:t>
                </a:r>
                <a:r>
                  <a:rPr lang="en-US" altLang="zh-CN" dirty="0"/>
                  <a:t>SS-&gt;TT</a:t>
                </a:r>
                <a:r>
                  <a:rPr lang="zh-CN" altLang="en-US" dirty="0"/>
                  <a:t>的最大流，如果满流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附加源点流出的所有弧均满载，也即流入到附加汇点的所有弧均满载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，则原图存在可行流</a:t>
                </a:r>
                <a:endParaRPr lang="en-US" altLang="zh-CN" dirty="0"/>
              </a:p>
              <a:p>
                <a:r>
                  <a:rPr lang="zh-CN" altLang="en-US" dirty="0"/>
                  <a:t>此时，原图中每一条边的流量为新图中对应边的流量加上这条边的下界。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80EB2-8E56-9047-9B5E-EA86AD6DB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504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0F63-7487-F448-9478-D4E696C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流量有上下界的容量网络的可行流的求解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711C-A166-CA42-8AE4-92F58CB4C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原图有源汇怎么办？</a:t>
            </a:r>
            <a:endParaRPr lang="en-US" altLang="zh-CN" dirty="0"/>
          </a:p>
          <a:p>
            <a:r>
              <a:rPr lang="zh-CN" altLang="en-US" dirty="0"/>
              <a:t>在原图中建边</a:t>
            </a:r>
            <a:r>
              <a:rPr lang="en-US" altLang="zh-CN" dirty="0"/>
              <a:t>t-&gt;s</a:t>
            </a:r>
            <a:r>
              <a:rPr lang="zh-CN" altLang="en-US" dirty="0"/>
              <a:t>，流量限制为</a:t>
            </a:r>
            <a:r>
              <a:rPr lang="en-US" altLang="zh-CN" dirty="0"/>
              <a:t>[0,+∞)</a:t>
            </a:r>
            <a:r>
              <a:rPr lang="zh-CN" altLang="en-US" dirty="0"/>
              <a:t>，这样就改造成了无源汇的网络流图。</a:t>
            </a:r>
            <a:endParaRPr lang="en-US" altLang="zh-CN" dirty="0"/>
          </a:p>
          <a:p>
            <a:r>
              <a:rPr lang="zh-CN" altLang="en-US" dirty="0"/>
              <a:t>之后就可以像求解无源汇可行流一样建图求解了。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DF21-DDD6-8042-96BE-B0B13F83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流量有上下界的网络的最大流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14BA1-88B4-CB4F-BC0F-44C155F8A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用之前所述的方法求可行流，若可行流不存在，则算法结束，否则从可行流出发，把可行流放大。</a:t>
                </a:r>
                <a:endParaRPr lang="en-US" altLang="zh-CN" dirty="0"/>
              </a:p>
              <a:p>
                <a:r>
                  <a:rPr lang="zh-CN" altLang="en-US" dirty="0"/>
                  <a:t>可改进量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的取值为：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)}}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在选择改进量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时要保证反向弧流量减少后不低于流量下限</a:t>
                </a:r>
                <a:endParaRPr lang="en-US" altLang="zh-CN" dirty="0"/>
              </a:p>
              <a:p>
                <a:r>
                  <a:rPr lang="zh-CN" altLang="en-US" dirty="0"/>
                  <a:t>简单来说，</a:t>
                </a:r>
                <a:endParaRPr lang="en-US" altLang="zh-CN" dirty="0"/>
              </a:p>
              <a:p>
                <a:r>
                  <a:rPr lang="zh-CN" altLang="en-US" dirty="0"/>
                  <a:t>先跑一遍</a:t>
                </a:r>
                <a:r>
                  <a:rPr lang="en-US" altLang="zh-CN" dirty="0"/>
                  <a:t>SS-&gt;TT</a:t>
                </a:r>
                <a:r>
                  <a:rPr lang="zh-CN" altLang="en-US" dirty="0"/>
                  <a:t>的最大流，求出可行流</a:t>
                </a:r>
                <a:endParaRPr lang="en-US" altLang="zh-CN" dirty="0"/>
              </a:p>
              <a:p>
                <a:r>
                  <a:rPr lang="zh-CN" altLang="en-US" dirty="0"/>
                  <a:t>记此时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将</a:t>
                </a:r>
                <a:r>
                  <a:rPr lang="en-US" altLang="zh-CN" dirty="0"/>
                  <a:t>t-&gt;s</a:t>
                </a:r>
                <a:r>
                  <a:rPr lang="zh-CN" altLang="en-US" dirty="0"/>
                  <a:t>这条边拆掉，在新图上跑</a:t>
                </a:r>
                <a:r>
                  <a:rPr lang="en-US" altLang="zh-CN" dirty="0"/>
                  <a:t>s-&gt;t</a:t>
                </a:r>
                <a:r>
                  <a:rPr lang="zh-CN" altLang="en-US" dirty="0"/>
                  <a:t>的最大流</a:t>
                </a:r>
                <a:endParaRPr lang="en-US" altLang="zh-CN" dirty="0"/>
              </a:p>
              <a:p>
                <a:r>
                  <a:rPr lang="zh-CN" altLang="en-US" dirty="0"/>
                  <a:t>记此时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𝑠𝑢𝑚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最终答案即为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𝑠𝑢𝑚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𝑠𝑢𝑚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14BA1-88B4-CB4F-BC0F-44C155F8A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26" b="-5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122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6E43-AC7D-1949-ACB4-DC97B53A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流量有上下界的网络的最小流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CCAC-E05E-1746-BB1F-E87CFFCB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法</a:t>
            </a:r>
            <a:r>
              <a:rPr lang="en-US" altLang="zh-CN" dirty="0"/>
              <a:t>1</a:t>
            </a:r>
            <a:r>
              <a:rPr lang="zh-CN" altLang="en-US" dirty="0"/>
              <a:t>：用之前所述的方法求可行流，如果可行流不存在，则算法结束；否则从可行流出发，倒向求解，即保持网络中弧方向不变，将</a:t>
            </a:r>
            <a:r>
              <a:rPr lang="en-US" altLang="zh-CN" dirty="0"/>
              <a:t>t</a:t>
            </a:r>
            <a:r>
              <a:rPr lang="zh-CN" altLang="en-US" dirty="0"/>
              <a:t>作为源点，将</a:t>
            </a:r>
            <a:r>
              <a:rPr lang="en-US" altLang="zh-CN" dirty="0"/>
              <a:t>s</a:t>
            </a:r>
            <a:r>
              <a:rPr lang="zh-CN" altLang="en-US" dirty="0"/>
              <a:t>作为汇点，把可行流放大，最终最终求得的最大流即为从</a:t>
            </a:r>
            <a:r>
              <a:rPr lang="en-US" altLang="zh-CN" dirty="0"/>
              <a:t>s</a:t>
            </a:r>
            <a:r>
              <a:rPr lang="zh-CN" altLang="en-US" dirty="0"/>
              <a:t>到</a:t>
            </a:r>
            <a:r>
              <a:rPr lang="en-US" altLang="zh-CN" dirty="0"/>
              <a:t>t</a:t>
            </a:r>
            <a:r>
              <a:rPr lang="zh-CN" altLang="en-US" dirty="0"/>
              <a:t>的最小流。</a:t>
            </a:r>
            <a:endParaRPr lang="en-US" altLang="zh-CN" dirty="0"/>
          </a:p>
          <a:p>
            <a:r>
              <a:rPr lang="zh-CN" altLang="en-US" dirty="0"/>
              <a:t>法</a:t>
            </a:r>
            <a:r>
              <a:rPr lang="en-US" altLang="zh-CN" dirty="0"/>
              <a:t>2</a:t>
            </a:r>
            <a:r>
              <a:rPr lang="zh-CN" altLang="en-US" dirty="0"/>
              <a:t>：有源汇的最大流最小流也可以通过二分答案求得，即二分</a:t>
            </a:r>
            <a:r>
              <a:rPr lang="en-US" altLang="zh-CN" dirty="0"/>
              <a:t>t-&gt;s</a:t>
            </a:r>
            <a:r>
              <a:rPr lang="zh-CN" altLang="en-US" dirty="0"/>
              <a:t>的下界</a:t>
            </a:r>
            <a:r>
              <a:rPr lang="en-US" altLang="zh-CN" dirty="0"/>
              <a:t>(</a:t>
            </a:r>
            <a:r>
              <a:rPr lang="zh-CN" altLang="en-US" dirty="0"/>
              <a:t>最大流</a:t>
            </a:r>
            <a:r>
              <a:rPr lang="en-US" altLang="zh-CN" dirty="0"/>
              <a:t>)</a:t>
            </a:r>
            <a:r>
              <a:rPr lang="zh-CN" altLang="en-US" dirty="0"/>
              <a:t>和上界</a:t>
            </a:r>
            <a:r>
              <a:rPr lang="en-US" altLang="zh-CN" dirty="0"/>
              <a:t>(</a:t>
            </a:r>
            <a:r>
              <a:rPr lang="zh-CN" altLang="en-US" dirty="0"/>
              <a:t>最小流</a:t>
            </a:r>
            <a:r>
              <a:rPr lang="en-US" altLang="zh-CN" dirty="0"/>
              <a:t>)</a:t>
            </a:r>
            <a:r>
              <a:rPr lang="zh-CN" altLang="en-US" dirty="0"/>
              <a:t>，复杂度多了一个</a:t>
            </a:r>
            <a:r>
              <a:rPr lang="en-US" altLang="zh-CN" dirty="0"/>
              <a:t>log</a:t>
            </a:r>
          </a:p>
          <a:p>
            <a:r>
              <a:rPr lang="zh-CN" altLang="en-US" dirty="0"/>
              <a:t>法</a:t>
            </a:r>
            <a:r>
              <a:rPr lang="en-US" altLang="zh-CN" dirty="0"/>
              <a:t>3</a:t>
            </a:r>
            <a:r>
              <a:rPr lang="zh-CN" altLang="en-US" dirty="0"/>
              <a:t>：求</a:t>
            </a:r>
            <a:r>
              <a:rPr lang="en-US" altLang="zh-CN" dirty="0"/>
              <a:t>SS-&gt;TT</a:t>
            </a:r>
            <a:r>
              <a:rPr lang="zh-CN" altLang="en-US" dirty="0"/>
              <a:t>的最大流，建边</a:t>
            </a:r>
            <a:r>
              <a:rPr lang="en-US" altLang="zh-CN" dirty="0"/>
              <a:t>t-&gt;s</a:t>
            </a:r>
            <a:r>
              <a:rPr lang="zh-CN" altLang="en-US" dirty="0"/>
              <a:t>，容量为</a:t>
            </a:r>
            <a:r>
              <a:rPr lang="en-US" altLang="zh-CN" dirty="0"/>
              <a:t>+∞</a:t>
            </a:r>
            <a:r>
              <a:rPr lang="zh-CN" altLang="en-US" dirty="0"/>
              <a:t>，再跑一遍</a:t>
            </a:r>
            <a:r>
              <a:rPr lang="en-US" altLang="zh-CN" dirty="0"/>
              <a:t>SS-&gt;TT</a:t>
            </a:r>
            <a:r>
              <a:rPr lang="zh-CN" altLang="en-US" dirty="0"/>
              <a:t>的最大流，答案即为</a:t>
            </a:r>
            <a:r>
              <a:rPr lang="en-US" altLang="zh-CN" dirty="0"/>
              <a:t>f(</a:t>
            </a:r>
            <a:r>
              <a:rPr lang="en-US" altLang="zh-CN" dirty="0" err="1"/>
              <a:t>t,s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40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FAD-F68D-8F48-91E0-E13EC87E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图发生部分变化的情况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821D-3906-0940-B1D2-859F55C99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边</a:t>
            </a:r>
            <a:r>
              <a:rPr lang="en-US" altLang="zh-CN" dirty="0"/>
              <a:t>e=(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的容量增加：</a:t>
            </a:r>
            <a:endParaRPr lang="en-US" altLang="zh-CN" dirty="0"/>
          </a:p>
          <a:p>
            <a:pPr lvl="1"/>
            <a:r>
              <a:rPr lang="zh-CN" altLang="en-US" dirty="0"/>
              <a:t>在原图的最大流</a:t>
            </a:r>
            <a:r>
              <a:rPr lang="en-US" altLang="zh-CN" dirty="0"/>
              <a:t>f</a:t>
            </a:r>
            <a:r>
              <a:rPr lang="zh-CN" altLang="en-US" dirty="0"/>
              <a:t>的基础上，不断寻找增广路增广，就可以求得新图的最大流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边</a:t>
            </a:r>
            <a:r>
              <a:rPr lang="en-US" altLang="zh-CN" dirty="0"/>
              <a:t>e=(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的容量减小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如果</a:t>
            </a:r>
            <a:r>
              <a:rPr lang="en-US" altLang="zh-CN" dirty="0"/>
              <a:t>f(e)&lt;=c(e)-1</a:t>
            </a:r>
            <a:r>
              <a:rPr lang="zh-CN" altLang="en-US" dirty="0"/>
              <a:t>，那么它还是新图的最大流</a:t>
            </a:r>
            <a:endParaRPr lang="en-US" altLang="zh-CN" dirty="0"/>
          </a:p>
          <a:p>
            <a:pPr lvl="1"/>
            <a:r>
              <a:rPr lang="zh-CN" altLang="en-US" dirty="0"/>
              <a:t>如果</a:t>
            </a:r>
            <a:r>
              <a:rPr lang="en-US" altLang="zh-CN" dirty="0"/>
              <a:t>f(e)=c(e)</a:t>
            </a:r>
            <a:r>
              <a:rPr lang="zh-CN" altLang="en-US" dirty="0"/>
              <a:t>，那么假如</a:t>
            </a:r>
            <a:r>
              <a:rPr lang="en-US" altLang="zh-CN" dirty="0"/>
              <a:t>f</a:t>
            </a:r>
            <a:r>
              <a:rPr lang="zh-CN" altLang="en-US" dirty="0"/>
              <a:t>的残余网络中存在从</a:t>
            </a:r>
            <a:r>
              <a:rPr lang="en-US" altLang="zh-CN" dirty="0"/>
              <a:t>u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的路径，那么就可以沿着这条路增广</a:t>
            </a:r>
            <a:r>
              <a:rPr lang="en-US" altLang="zh-CN" dirty="0"/>
              <a:t>1</a:t>
            </a:r>
            <a:r>
              <a:rPr lang="zh-CN" altLang="en-US" dirty="0"/>
              <a:t>并把</a:t>
            </a:r>
            <a:r>
              <a:rPr lang="en-US" altLang="zh-CN" dirty="0"/>
              <a:t>f(e)</a:t>
            </a:r>
            <a:r>
              <a:rPr lang="zh-CN" altLang="en-US" dirty="0"/>
              <a:t>减小</a:t>
            </a:r>
            <a:r>
              <a:rPr lang="en-US" altLang="zh-CN" dirty="0"/>
              <a:t>1</a:t>
            </a:r>
            <a:r>
              <a:rPr lang="zh-CN" altLang="en-US" dirty="0"/>
              <a:t>，而保持最大流流量不变。否则，需要找</a:t>
            </a:r>
            <a:r>
              <a:rPr lang="en-US" altLang="zh-CN" dirty="0"/>
              <a:t>t-&gt;v</a:t>
            </a:r>
            <a:r>
              <a:rPr lang="zh-CN" altLang="en-US" dirty="0"/>
              <a:t> 和 </a:t>
            </a:r>
            <a:r>
              <a:rPr lang="en-US" altLang="zh-CN" dirty="0"/>
              <a:t>u-&gt;s</a:t>
            </a:r>
            <a:r>
              <a:rPr lang="zh-CN" altLang="en-US" dirty="0"/>
              <a:t> 的路径，沿它们增广</a:t>
            </a:r>
            <a:r>
              <a:rPr lang="en-US" altLang="zh-CN" dirty="0"/>
              <a:t>1</a:t>
            </a:r>
            <a:r>
              <a:rPr lang="zh-CN" altLang="en-US" dirty="0"/>
              <a:t>并把</a:t>
            </a:r>
            <a:r>
              <a:rPr lang="en-US" altLang="zh-CN" dirty="0"/>
              <a:t>f(e)</a:t>
            </a:r>
            <a:r>
              <a:rPr lang="zh-CN" altLang="en-US" dirty="0"/>
              <a:t>减小</a:t>
            </a:r>
            <a:r>
              <a:rPr lang="en-US" altLang="zh-CN" dirty="0"/>
              <a:t>1</a:t>
            </a:r>
            <a:r>
              <a:rPr lang="zh-CN" altLang="en-US" dirty="0"/>
              <a:t>之后，最大流流量也减小</a:t>
            </a:r>
            <a:r>
              <a:rPr lang="en-US" altLang="zh-CN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03484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101D-D0B8-F642-B330-87042152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回顾：网络流的基本概念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88448-B638-0D47-9D33-DDEDFEE1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容量</a:t>
            </a:r>
            <a:endParaRPr lang="en-US" altLang="zh-CN" dirty="0"/>
          </a:p>
          <a:p>
            <a:r>
              <a:rPr lang="zh-CN" altLang="en-US" dirty="0"/>
              <a:t>源点、汇点</a:t>
            </a:r>
            <a:endParaRPr lang="en-US" altLang="zh-CN" dirty="0"/>
          </a:p>
          <a:p>
            <a:r>
              <a:rPr lang="zh-CN" altLang="en-US" dirty="0"/>
              <a:t>流量：满足三个性质</a:t>
            </a:r>
            <a:endParaRPr lang="en-US" altLang="zh-CN" dirty="0"/>
          </a:p>
          <a:p>
            <a:pPr lvl="1"/>
            <a:r>
              <a:rPr lang="zh-CN" altLang="en-US" dirty="0"/>
              <a:t>容量限制</a:t>
            </a:r>
            <a:endParaRPr lang="en-US" altLang="zh-CN" dirty="0"/>
          </a:p>
          <a:p>
            <a:pPr lvl="1"/>
            <a:r>
              <a:rPr lang="zh-CN" altLang="en-US" dirty="0"/>
              <a:t>斜对称性</a:t>
            </a:r>
            <a:endParaRPr lang="en-US" altLang="zh-CN" dirty="0"/>
          </a:p>
          <a:p>
            <a:pPr lvl="1"/>
            <a:r>
              <a:rPr lang="zh-CN" altLang="en-US" dirty="0"/>
              <a:t>流量守恒</a:t>
            </a:r>
            <a:endParaRPr lang="en-US" altLang="zh-CN" dirty="0"/>
          </a:p>
          <a:p>
            <a:r>
              <a:rPr lang="zh-CN" altLang="en-US" dirty="0"/>
              <a:t>伪流：只满足弧流量限制条件，不满足平衡条件，也称为容量可行流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911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E6CD-97BA-824C-95C0-E429047B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字典序最小的最大流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341D-A1AC-A643-89FE-4A729CF0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如果要求字典序最小的割集</a:t>
            </a:r>
            <a:endParaRPr lang="en-US" altLang="zh-CN" dirty="0"/>
          </a:p>
          <a:p>
            <a:r>
              <a:rPr lang="zh-CN" altLang="en-US" dirty="0"/>
              <a:t>按字典序枚举每一条满流的边，然后令其容量减</a:t>
            </a:r>
            <a:r>
              <a:rPr lang="en-US" altLang="zh-CN" dirty="0"/>
              <a:t>1</a:t>
            </a:r>
            <a:r>
              <a:rPr lang="zh-CN" altLang="en-US" dirty="0"/>
              <a:t>，如果最大流改变了，这条边就属于最小割，如此往复，直至找出一个割边集。</a:t>
            </a:r>
            <a:endParaRPr lang="en-US" altLang="zh-CN" dirty="0"/>
          </a:p>
          <a:p>
            <a:r>
              <a:rPr lang="zh-CN" altLang="en-US" dirty="0"/>
              <a:t>此时可利用上节的方法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3DA0-D905-2746-B0E3-5F4E2D7F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最大闭合子图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1141-BC3B-C944-8AFA-C1F8BE214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给定带权图</a:t>
            </a:r>
            <a:r>
              <a:rPr lang="en-US" altLang="zh-CN" dirty="0"/>
              <a:t>G(</a:t>
            </a:r>
            <a:r>
              <a:rPr lang="zh-CN" altLang="en-US" dirty="0"/>
              <a:t>权值可正可负</a:t>
            </a:r>
            <a:r>
              <a:rPr lang="en-US" altLang="zh-CN" dirty="0"/>
              <a:t>)</a:t>
            </a:r>
            <a:r>
              <a:rPr lang="zh-CN" altLang="en-US" dirty="0"/>
              <a:t>，求一个权和最大的点集，使得起点在该点集中的任意弧，终点也在该点集中。</a:t>
            </a:r>
            <a:endParaRPr lang="en-US" altLang="zh-CN" dirty="0"/>
          </a:p>
          <a:p>
            <a:r>
              <a:rPr lang="zh-CN" altLang="en-US" dirty="0"/>
              <a:t>新增附加源</a:t>
            </a:r>
            <a:r>
              <a:rPr lang="en-US" altLang="zh-CN" dirty="0"/>
              <a:t>s</a:t>
            </a:r>
            <a:r>
              <a:rPr lang="zh-CN" altLang="en-US" dirty="0"/>
              <a:t>和附加汇</a:t>
            </a:r>
            <a:r>
              <a:rPr lang="en-US" altLang="zh-CN" dirty="0"/>
              <a:t>t</a:t>
            </a:r>
            <a:r>
              <a:rPr lang="zh-CN" altLang="en-US" dirty="0"/>
              <a:t>，从</a:t>
            </a:r>
            <a:r>
              <a:rPr lang="en-US" altLang="zh-CN" dirty="0"/>
              <a:t>s</a:t>
            </a:r>
            <a:r>
              <a:rPr lang="zh-CN" altLang="en-US" dirty="0"/>
              <a:t>向所有正权点引一条边，容量为权值；从所有负权点向汇点引一条边，容量为权值的相反数。</a:t>
            </a:r>
            <a:endParaRPr lang="en-US" altLang="zh-CN" dirty="0"/>
          </a:p>
          <a:p>
            <a:r>
              <a:rPr lang="zh-CN" altLang="en-US" dirty="0"/>
              <a:t>求出最小割以后，</a:t>
            </a:r>
            <a:r>
              <a:rPr lang="en-US" altLang="zh-CN" dirty="0"/>
              <a:t>S-{s}</a:t>
            </a:r>
            <a:r>
              <a:rPr lang="zh-CN" altLang="en-US" dirty="0"/>
              <a:t>就是最大闭合子图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2D3BA-F358-3A43-9C63-00BC0F552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54" y="3951431"/>
            <a:ext cx="6756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3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C6EC-0E37-C24D-87DA-DA405C35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最大密度子图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25A6-89FB-684A-92E4-1A55B753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给出一个无向图，找一个点集，使得这些点之间的边数除以点数的值</a:t>
            </a:r>
            <a:r>
              <a:rPr lang="en-US" altLang="zh-CN" dirty="0"/>
              <a:t>(</a:t>
            </a:r>
            <a:r>
              <a:rPr lang="zh-CN" altLang="en-US" dirty="0"/>
              <a:t>称为子图的密度</a:t>
            </a:r>
            <a:r>
              <a:rPr lang="en-US" altLang="zh-CN" dirty="0"/>
              <a:t>)</a:t>
            </a:r>
            <a:r>
              <a:rPr lang="zh-CN" altLang="en-US" dirty="0"/>
              <a:t>最大。</a:t>
            </a:r>
            <a:endParaRPr lang="en-US" altLang="zh-CN" dirty="0"/>
          </a:p>
          <a:p>
            <a:r>
              <a:rPr lang="zh-CN" altLang="en-US" dirty="0"/>
              <a:t>如果两个端点都选了，就必然要选边，这就是一种推导。如果把每个点和每条边都看成新图中的结点，可以把问题转化为最大闭合子图。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D63E4-B180-D448-9AFE-3D7318D9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78" y="3603870"/>
            <a:ext cx="5690177" cy="31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4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0091-CDF3-EA47-BBC0-193648DF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最大密度子图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7A48-A65A-4F4C-A9FE-08B977CC5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改进算法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C4334-09C0-594C-B129-AA40F7A6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032" y="194601"/>
            <a:ext cx="6921500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D1EF0-6EE6-0F41-AEB3-6FED5C21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16" y="3138055"/>
            <a:ext cx="6921501" cy="36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70C0-D8A3-514F-A17C-7ADA4CE0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公平分配问题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950A1-CE46-9B4D-B219-0A172EEBD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m</a:t>
            </a:r>
            <a:r>
              <a:rPr lang="zh-CN" altLang="en-US" dirty="0"/>
              <a:t>个任务分配给</a:t>
            </a:r>
            <a:r>
              <a:rPr lang="en-US" altLang="zh-CN" dirty="0"/>
              <a:t>n</a:t>
            </a:r>
            <a:r>
              <a:rPr lang="zh-CN" altLang="en-US" dirty="0"/>
              <a:t>个处理器，其中每个任务有两个候选处理器，可以任选一个分配。要求所有处理器中，任务数最多的那个处理器所分配的任务数尽量少。不同任务的候选处理器集</a:t>
            </a:r>
            <a:r>
              <a:rPr lang="en-US" altLang="zh-CN" dirty="0"/>
              <a:t>{p1,p2}</a:t>
            </a:r>
            <a:r>
              <a:rPr lang="zh-CN" altLang="en-US" dirty="0"/>
              <a:t>保证不同。</a:t>
            </a:r>
            <a:endParaRPr lang="en-US" altLang="zh-CN" dirty="0"/>
          </a:p>
          <a:p>
            <a:r>
              <a:rPr lang="zh-CN" altLang="en-US" dirty="0"/>
              <a:t>二分答案</a:t>
            </a:r>
            <a:r>
              <a:rPr lang="en-US" altLang="zh-CN" dirty="0"/>
              <a:t>x</a:t>
            </a:r>
          </a:p>
          <a:p>
            <a:r>
              <a:rPr lang="zh-CN" altLang="en-US" dirty="0"/>
              <a:t>源点</a:t>
            </a:r>
            <a:r>
              <a:rPr lang="en-US" altLang="zh-CN" dirty="0"/>
              <a:t>S</a:t>
            </a:r>
            <a:r>
              <a:rPr lang="zh-CN" altLang="en-US" dirty="0"/>
              <a:t>连向任务结点一条边，容量为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任务结点连向两个处理器结点，容量为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处理器结点连向汇点一条边，容量为</a:t>
            </a:r>
            <a:r>
              <a:rPr lang="en-US" altLang="zh-CN" dirty="0"/>
              <a:t>x</a:t>
            </a:r>
          </a:p>
          <a:p>
            <a:r>
              <a:rPr lang="zh-CN" altLang="en-US" dirty="0"/>
              <a:t>只有当总流量等于</a:t>
            </a:r>
            <a:r>
              <a:rPr lang="en-US" altLang="zh-CN" dirty="0"/>
              <a:t>m</a:t>
            </a:r>
            <a:r>
              <a:rPr lang="zh-CN" altLang="en-US" dirty="0"/>
              <a:t>时才意味着所有任务都选择了一个处理器</a:t>
            </a:r>
            <a:endParaRPr lang="en-US" altLang="zh-CN" dirty="0"/>
          </a:p>
          <a:p>
            <a:r>
              <a:rPr lang="zh-CN" altLang="en-US" dirty="0"/>
              <a:t>这样通过</a:t>
            </a:r>
            <a:r>
              <a:rPr lang="en-US" altLang="zh-CN" dirty="0"/>
              <a:t>O(</a:t>
            </a:r>
            <a:r>
              <a:rPr lang="en-US" altLang="zh-CN" dirty="0" err="1"/>
              <a:t>logm</a:t>
            </a:r>
            <a:r>
              <a:rPr lang="en-US" altLang="zh-CN" dirty="0"/>
              <a:t>)</a:t>
            </a:r>
            <a:r>
              <a:rPr lang="zh-CN" altLang="en-US" dirty="0"/>
              <a:t>次最大流便算出了答案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6320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A834-1178-0C45-BAC0-CDD05A23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最小费用流的各种变体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86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BEEF-5F07-2E44-AB0F-3FEC3082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与最大流相同的变体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F9A9D-D190-6A4E-85F5-3C1B97FCBF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最小费用流在面对多个源点和汇点、无向图、顶点上也有容量限制等情况时，也可以采取与之前最大流中同样的方法处理。</a:t>
                </a:r>
                <a:endParaRPr lang="en-US" altLang="zh-CN" dirty="0"/>
              </a:p>
              <a:p>
                <a:r>
                  <a:rPr lang="zh-CN" altLang="en-US" dirty="0"/>
                  <a:t>对于边上有最小流量限制的情况，虽然也可以采取与最大流同样的方法处理，不过还有更简单的方法。对</a:t>
                </a:r>
                <a:r>
                  <a:rPr lang="en-US" altLang="zh-CN" dirty="0"/>
                  <a:t>e=(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，新加一条边</a:t>
                </a:r>
                <a:r>
                  <a:rPr lang="en-US" altLang="zh-CN" dirty="0"/>
                  <a:t>e’=(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，再令</a:t>
                </a:r>
                <a:r>
                  <a:rPr lang="en-US" altLang="zh-CN" dirty="0"/>
                  <a:t>c’(e)=c(e)-b(e)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c’(e’)=b(e)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d’(e)=d(e)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d’(e’)=d(e)-M(</a:t>
                </a:r>
                <a:r>
                  <a:rPr lang="zh-CN" altLang="en-US" dirty="0"/>
                  <a:t>一个足够大的常数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，对变形后的新图求解最小费用流，再在结果上加上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zh-CN" altLang="en-US" dirty="0"/>
                  <a:t>就好了。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F9A9D-D190-6A4E-85F5-3C1B97FCB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26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24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C8CF-67AA-8C4C-B47B-71F9E730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费用与流量平方成正比的最小流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50C9-74A9-6F4B-8E32-233EC373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容量</a:t>
            </a:r>
            <a:r>
              <a:rPr lang="en-US" altLang="zh-CN" dirty="0"/>
              <a:t>c</a:t>
            </a:r>
            <a:r>
              <a:rPr lang="zh-CN" altLang="en-US" dirty="0"/>
              <a:t>均为整数，并且每条弧还有一个费用系数</a:t>
            </a:r>
            <a:r>
              <a:rPr lang="en-US" altLang="zh-CN" dirty="0"/>
              <a:t>a</a:t>
            </a:r>
            <a:r>
              <a:rPr lang="zh-CN" altLang="en-US" dirty="0"/>
              <a:t>，表示该弧流量为</a:t>
            </a:r>
            <a:r>
              <a:rPr lang="en-US" altLang="zh-CN" dirty="0"/>
              <a:t>x</a:t>
            </a:r>
            <a:r>
              <a:rPr lang="zh-CN" altLang="en-US" dirty="0"/>
              <a:t>时费用为</a:t>
            </a:r>
            <a:r>
              <a:rPr lang="en-US" altLang="zh-CN" dirty="0"/>
              <a:t>ax^2</a:t>
            </a:r>
            <a:r>
              <a:rPr lang="zh-CN" altLang="en-US" dirty="0"/>
              <a:t>，如何求最小费用最大流？</a:t>
            </a:r>
            <a:endParaRPr lang="en-US" altLang="zh-CN" dirty="0"/>
          </a:p>
          <a:p>
            <a:r>
              <a:rPr lang="zh-CN" altLang="en-US" dirty="0"/>
              <a:t>用拆边法。如图所示，一个费用系数为</a:t>
            </a:r>
            <a:r>
              <a:rPr lang="en-US" altLang="zh-CN" dirty="0"/>
              <a:t>a</a:t>
            </a:r>
            <a:r>
              <a:rPr lang="zh-CN" altLang="en-US" dirty="0"/>
              <a:t>，容量为</a:t>
            </a:r>
            <a:r>
              <a:rPr lang="en-US" altLang="zh-CN" dirty="0"/>
              <a:t>5</a:t>
            </a:r>
            <a:r>
              <a:rPr lang="zh-CN" altLang="en-US" dirty="0"/>
              <a:t>的边被拆成</a:t>
            </a:r>
            <a:r>
              <a:rPr lang="en-US" altLang="zh-CN" dirty="0"/>
              <a:t>5</a:t>
            </a:r>
            <a:r>
              <a:rPr lang="zh-CN" altLang="en-US" dirty="0"/>
              <a:t>条容量为</a:t>
            </a:r>
            <a:r>
              <a:rPr lang="en-US" altLang="zh-CN" dirty="0"/>
              <a:t>1</a:t>
            </a:r>
            <a:r>
              <a:rPr lang="zh-CN" altLang="en-US" dirty="0"/>
              <a:t>，费用各异的弧。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01A80C-D83C-E64E-B37C-CB491C074D73}"/>
              </a:ext>
            </a:extLst>
          </p:cNvPr>
          <p:cNvSpPr/>
          <p:nvPr/>
        </p:nvSpPr>
        <p:spPr>
          <a:xfrm>
            <a:off x="584200" y="4521200"/>
            <a:ext cx="495300" cy="444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97788F-AF18-B44D-AE75-0DCE9C1263DB}"/>
              </a:ext>
            </a:extLst>
          </p:cNvPr>
          <p:cNvSpPr/>
          <p:nvPr/>
        </p:nvSpPr>
        <p:spPr>
          <a:xfrm>
            <a:off x="2670348" y="4521200"/>
            <a:ext cx="495300" cy="444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03F2F2-114E-6640-B381-2E147DBCEECE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079500" y="4743450"/>
            <a:ext cx="159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0160C1-1122-3B40-B01B-CB7F7787FEEA}"/>
              </a:ext>
            </a:extLst>
          </p:cNvPr>
          <p:cNvSpPr txBox="1"/>
          <p:nvPr/>
        </p:nvSpPr>
        <p:spPr>
          <a:xfrm>
            <a:off x="1172634" y="4313278"/>
            <a:ext cx="149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dirty="0"/>
              <a:t>ost</a:t>
            </a:r>
            <a:r>
              <a:rPr lang="en-US" altLang="zh-CN" dirty="0"/>
              <a:t>=ax^2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F3633-944E-5D46-9041-8C2384005C0D}"/>
              </a:ext>
            </a:extLst>
          </p:cNvPr>
          <p:cNvSpPr/>
          <p:nvPr/>
        </p:nvSpPr>
        <p:spPr>
          <a:xfrm>
            <a:off x="4508846" y="4497944"/>
            <a:ext cx="495300" cy="444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08A5DF-085E-C34A-886F-DDBDFD1D8984}"/>
              </a:ext>
            </a:extLst>
          </p:cNvPr>
          <p:cNvSpPr/>
          <p:nvPr/>
        </p:nvSpPr>
        <p:spPr>
          <a:xfrm>
            <a:off x="7391400" y="4521200"/>
            <a:ext cx="495300" cy="444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en-US" dirty="0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37BF189-83B0-6345-B6A2-CA7A1EDE0F26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6186145" y="3068295"/>
            <a:ext cx="23256" cy="2882554"/>
          </a:xfrm>
          <a:prstGeom prst="bentConnector3">
            <a:avLst>
              <a:gd name="adj1" fmla="val -38772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A22D583-3CE5-A64F-8618-5A7FBE7060A2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6186145" y="3068295"/>
            <a:ext cx="23256" cy="2882554"/>
          </a:xfrm>
          <a:prstGeom prst="bentConnector3">
            <a:avLst>
              <a:gd name="adj1" fmla="val -18021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02AE6E-8352-5A48-97B2-BC9A57A7DBB6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5004146" y="4720194"/>
            <a:ext cx="2387254" cy="2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1AC008D-1A83-D748-85BC-382DF4D80BF6}"/>
              </a:ext>
            </a:extLst>
          </p:cNvPr>
          <p:cNvCxnSpPr>
            <a:stCxn id="9" idx="4"/>
            <a:endCxn id="10" idx="4"/>
          </p:cNvCxnSpPr>
          <p:nvPr/>
        </p:nvCxnSpPr>
        <p:spPr>
          <a:xfrm rot="16200000" flipH="1">
            <a:off x="6186145" y="3512795"/>
            <a:ext cx="23256" cy="2882554"/>
          </a:xfrm>
          <a:prstGeom prst="bentConnector3">
            <a:avLst>
              <a:gd name="adj1" fmla="val 41411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C315F48-FC57-9248-AD5A-9039199062C1}"/>
              </a:ext>
            </a:extLst>
          </p:cNvPr>
          <p:cNvCxnSpPr>
            <a:stCxn id="9" idx="4"/>
            <a:endCxn id="10" idx="4"/>
          </p:cNvCxnSpPr>
          <p:nvPr/>
        </p:nvCxnSpPr>
        <p:spPr>
          <a:xfrm rot="16200000" flipH="1">
            <a:off x="6186145" y="3512795"/>
            <a:ext cx="23256" cy="2882554"/>
          </a:xfrm>
          <a:prstGeom prst="bentConnector3">
            <a:avLst>
              <a:gd name="adj1" fmla="val 17928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712A7E-DC45-9241-ABC2-D95BF62A695D}"/>
              </a:ext>
            </a:extLst>
          </p:cNvPr>
          <p:cNvSpPr txBox="1"/>
          <p:nvPr/>
        </p:nvSpPr>
        <p:spPr>
          <a:xfrm>
            <a:off x="5492923" y="32376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cost=5a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746B8D-9804-3648-AE57-40CF24BBD7D2}"/>
              </a:ext>
            </a:extLst>
          </p:cNvPr>
          <p:cNvSpPr txBox="1"/>
          <p:nvPr/>
        </p:nvSpPr>
        <p:spPr>
          <a:xfrm>
            <a:off x="5492923" y="364453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cost=3a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716F2-DD89-2244-BC08-61FF71725BA3}"/>
              </a:ext>
            </a:extLst>
          </p:cNvPr>
          <p:cNvSpPr txBox="1"/>
          <p:nvPr/>
        </p:nvSpPr>
        <p:spPr>
          <a:xfrm>
            <a:off x="5492923" y="4255427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cost=1a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D2004-452E-4049-9F89-2046DD170F5E}"/>
              </a:ext>
            </a:extLst>
          </p:cNvPr>
          <p:cNvSpPr txBox="1"/>
          <p:nvPr/>
        </p:nvSpPr>
        <p:spPr>
          <a:xfrm>
            <a:off x="5492923" y="535097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cost=7a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787F9E-F706-7846-9499-1C5C448468D2}"/>
              </a:ext>
            </a:extLst>
          </p:cNvPr>
          <p:cNvSpPr txBox="1"/>
          <p:nvPr/>
        </p:nvSpPr>
        <p:spPr>
          <a:xfrm>
            <a:off x="5492923" y="59044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cost=9a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27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61BC-D833-AD43-8895-D50DD665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有源汇的上下界费用流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7BBCF-F6EB-FF43-9F7E-0487AA3940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新建附加源点</a:t>
                </a:r>
                <a:r>
                  <a:rPr lang="en-US" altLang="zh-CN" dirty="0"/>
                  <a:t>SS</a:t>
                </a:r>
                <a:r>
                  <a:rPr lang="zh-CN" altLang="en-US" dirty="0"/>
                  <a:t>，汇点</a:t>
                </a:r>
                <a:r>
                  <a:rPr lang="en-US" altLang="zh-CN" dirty="0"/>
                  <a:t>TT</a:t>
                </a:r>
              </a:p>
              <a:p>
                <a:r>
                  <a:rPr lang="zh-CN" altLang="en-US" dirty="0"/>
                  <a:t>原图中的边</a:t>
                </a:r>
                <a:r>
                  <a:rPr lang="en-US" altLang="zh-CN" dirty="0"/>
                  <a:t>u-&gt;v</a:t>
                </a:r>
                <a:r>
                  <a:rPr lang="zh-CN" altLang="en-US" dirty="0"/>
                  <a:t>，限制为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b,c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，费用为</a:t>
                </a:r>
                <a:r>
                  <a:rPr lang="en-US" altLang="zh-CN" dirty="0"/>
                  <a:t>cost</a:t>
                </a:r>
                <a:r>
                  <a:rPr lang="zh-CN" altLang="en-US" dirty="0"/>
                  <a:t>，建边</a:t>
                </a:r>
                <a:r>
                  <a:rPr lang="en-US" altLang="zh-CN" dirty="0"/>
                  <a:t>u-&gt;v</a:t>
                </a:r>
                <a:r>
                  <a:rPr lang="zh-CN" altLang="en-US" dirty="0"/>
                  <a:t>，容量为</a:t>
                </a:r>
                <a:r>
                  <a:rPr lang="en-US" altLang="zh-CN" dirty="0"/>
                  <a:t>c-b</a:t>
                </a:r>
                <a:r>
                  <a:rPr lang="zh-CN" altLang="en-US" dirty="0"/>
                  <a:t>，费用为</a:t>
                </a:r>
                <a:r>
                  <a:rPr lang="en-US" altLang="zh-CN" dirty="0"/>
                  <a:t>cost</a:t>
                </a:r>
              </a:p>
              <a:p>
                <a:r>
                  <a:rPr lang="zh-CN" altLang="en-US" dirty="0"/>
                  <a:t>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，建边</a:t>
                </a:r>
                <a:r>
                  <a:rPr lang="en-US" altLang="zh-CN" dirty="0"/>
                  <a:t>SS-&gt;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，流量为</a:t>
                </a:r>
                <a:r>
                  <a:rPr lang="en-US" altLang="zh-CN" dirty="0"/>
                  <a:t>d(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，费用为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，建边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-&gt;TT</a:t>
                </a:r>
                <a:r>
                  <a:rPr lang="zh-CN" altLang="en-US" dirty="0"/>
                  <a:t>，流量为</a:t>
                </a:r>
                <a:r>
                  <a:rPr lang="en-US" altLang="zh-CN" dirty="0"/>
                  <a:t>-d(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，费用为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建边</a:t>
                </a:r>
                <a:r>
                  <a:rPr lang="en-US" altLang="zh-CN" dirty="0"/>
                  <a:t>t-&gt;s</a:t>
                </a:r>
                <a:r>
                  <a:rPr lang="zh-CN" altLang="en-US" dirty="0"/>
                  <a:t>，流量为</a:t>
                </a:r>
                <a:r>
                  <a:rPr lang="en-US" altLang="zh-CN" dirty="0"/>
                  <a:t>+∞</a:t>
                </a:r>
                <a:r>
                  <a:rPr lang="zh-CN" altLang="en-US" dirty="0"/>
                  <a:t>，费用为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跑</a:t>
                </a:r>
                <a:r>
                  <a:rPr lang="en-US" altLang="zh-CN" dirty="0"/>
                  <a:t>SS-&gt;TT</a:t>
                </a:r>
                <a:r>
                  <a:rPr lang="zh-CN" altLang="en-US" dirty="0"/>
                  <a:t>的最小费用最大流</a:t>
                </a:r>
                <a:endParaRPr lang="en-US" altLang="zh-CN" dirty="0"/>
              </a:p>
              <a:p>
                <a:r>
                  <a:rPr lang="zh-CN" altLang="en-US" dirty="0"/>
                  <a:t>答案为求出的费用加上原图中边的下界乘以边的费用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7BBCF-F6EB-FF43-9F7E-0487AA3940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330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9633-4A0C-D949-8DBB-561F31AD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流量不固定的</a:t>
            </a:r>
            <a:r>
              <a:rPr lang="en-US" altLang="zh-CN" dirty="0"/>
              <a:t>s-t</a:t>
            </a:r>
            <a:r>
              <a:rPr lang="zh-CN" altLang="en-US" dirty="0"/>
              <a:t>最小费用流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52E27-88D3-994E-9C15-B433386D6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由于负费用的存在，最短增广路的权值可能是负的，这样增广后会得到更小的费用</a:t>
            </a:r>
            <a:endParaRPr lang="en-US" altLang="zh-CN" dirty="0"/>
          </a:p>
          <a:p>
            <a:r>
              <a:rPr lang="zh-CN" altLang="en-US" dirty="0"/>
              <a:t>随着增广的进行，增广路的权值逐渐增大，最后变为正数</a:t>
            </a:r>
            <a:endParaRPr lang="en-US" altLang="zh-CN" dirty="0"/>
          </a:p>
          <a:p>
            <a:r>
              <a:rPr lang="zh-CN" altLang="en-US" dirty="0"/>
              <a:t>故只需在最短增广路费用为正时停止增广即可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836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64E9-4596-984D-8289-CD66FADC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回顾：割与最小割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C38BF-FE23-5D41-AEEE-9E4D018583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割</a:t>
                </a:r>
                <a:r>
                  <a:rPr lang="en-US" altLang="zh-CN" dirty="0"/>
                  <a:t>(cut)</a:t>
                </a:r>
                <a:r>
                  <a:rPr lang="zh-CN" altLang="en-US" dirty="0">
                    <a:sym typeface="Wingdings" pitchFamily="2" charset="2"/>
                  </a:rPr>
                  <a:t>：</a:t>
                </a:r>
                <a:r>
                  <a:rPr lang="en-US" altLang="zh-CN" dirty="0">
                    <a:sym typeface="Wingdings" pitchFamily="2" charset="2"/>
                  </a:rPr>
                  <a:t>(S,T)</a:t>
                </a:r>
              </a:p>
              <a:p>
                <a:r>
                  <a:rPr lang="en-US" altLang="zh-CN" dirty="0"/>
                  <a:t>s-t</a:t>
                </a:r>
                <a:r>
                  <a:rPr lang="zh-CN" altLang="en-US" dirty="0"/>
                  <a:t>割：源点</a:t>
                </a:r>
                <a:r>
                  <a:rPr lang="en-US" altLang="zh-CN" dirty="0" err="1"/>
                  <a:t>Vs∈S</a:t>
                </a:r>
                <a:r>
                  <a:rPr lang="zh-CN" altLang="en-US" dirty="0"/>
                  <a:t>，汇点</a:t>
                </a:r>
                <a:r>
                  <a:rPr lang="en-US" altLang="zh-CN" dirty="0" err="1"/>
                  <a:t>Vt∈T</a:t>
                </a:r>
                <a:r>
                  <a:rPr lang="zh-CN" altLang="en-US" dirty="0"/>
                  <a:t>，其中弧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&gt;(</a:t>
                </a:r>
                <a:r>
                  <a:rPr lang="en-US" altLang="zh-CN" dirty="0" err="1"/>
                  <a:t>u∈S,v∈T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称为割的前向弧，弧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&gt;(</a:t>
                </a:r>
                <a:r>
                  <a:rPr lang="en-US" altLang="zh-CN" dirty="0" err="1"/>
                  <a:t>u∈T,v∈S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称为割的反向弧。（如无特殊说明，其后所说的割均指</a:t>
                </a:r>
                <a:r>
                  <a:rPr lang="en-US" altLang="zh-CN" dirty="0"/>
                  <a:t>s-t</a:t>
                </a:r>
                <a:r>
                  <a:rPr lang="zh-CN" altLang="en-US" dirty="0"/>
                  <a:t>割）</a:t>
                </a:r>
                <a:endParaRPr lang="en-US" altLang="zh-CN" dirty="0"/>
              </a:p>
              <a:p>
                <a:r>
                  <a:rPr lang="zh-CN" altLang="en-US" dirty="0"/>
                  <a:t>割的容量：所有前向弧的容量总和，用</a:t>
                </a:r>
                <a:r>
                  <a:rPr lang="en-US" altLang="zh-CN" dirty="0"/>
                  <a:t>c(S,T)</a:t>
                </a:r>
                <a:r>
                  <a:rPr lang="zh-CN" altLang="en-US" dirty="0"/>
                  <a:t>表示</a:t>
                </a:r>
                <a:endParaRPr lang="en-US" altLang="zh-CN" dirty="0"/>
              </a:p>
              <a:p>
                <a:r>
                  <a:rPr lang="zh-CN" altLang="en-US" dirty="0"/>
                  <a:t>最小割</a:t>
                </a:r>
                <a:r>
                  <a:rPr lang="en-US" altLang="zh-CN" dirty="0"/>
                  <a:t>(Minimum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Cut)</a:t>
                </a:r>
                <a:r>
                  <a:rPr lang="zh-CN" altLang="en-US" dirty="0"/>
                  <a:t>：容量最小的割</a:t>
                </a:r>
                <a:endParaRPr lang="en-US" altLang="zh-CN" dirty="0"/>
              </a:p>
              <a:p>
                <a:r>
                  <a:rPr lang="zh-CN" altLang="en-US" dirty="0"/>
                  <a:t>割的净流量：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/>
                  <a:t>，前向弧取正，反向弧取负</a:t>
                </a:r>
                <a:endParaRPr lang="en-US" altLang="zh-CN" dirty="0"/>
              </a:p>
              <a:p>
                <a:r>
                  <a:rPr lang="zh-CN" altLang="en-US" dirty="0"/>
                  <a:t>网络流的流量等于任何割的净流量</a:t>
                </a:r>
                <a:endParaRPr lang="en-US" altLang="zh-CN" dirty="0"/>
              </a:p>
              <a:p>
                <a:r>
                  <a:rPr lang="zh-CN" altLang="en-US" dirty="0"/>
                  <a:t>网络流的流量小于或等于任何割的容量，当且仅当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为最大流，</a:t>
                </a:r>
                <a:r>
                  <a:rPr lang="en-US" altLang="zh-CN" dirty="0"/>
                  <a:t>(S,T)</a:t>
                </a:r>
                <a:r>
                  <a:rPr lang="zh-CN" altLang="en-US" dirty="0"/>
                  <a:t>为最小割时取等号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C38BF-FE23-5D41-AEEE-9E4D01858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26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671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E1C5-82BD-2549-B44B-FF4F76C6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区间</a:t>
            </a:r>
            <a:r>
              <a:rPr lang="en-US" altLang="zh-CN" dirty="0"/>
              <a:t>k</a:t>
            </a:r>
            <a:r>
              <a:rPr lang="zh-CN" altLang="en-US" dirty="0"/>
              <a:t>覆盖问题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4D4CE-58BF-A44E-8D0D-F3B3A29F9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数轴上有一些带权值的</a:t>
            </a:r>
            <a:r>
              <a:rPr lang="zh-CN" altLang="en-US" b="1" dirty="0"/>
              <a:t>左闭右开区间</a:t>
            </a:r>
            <a:r>
              <a:rPr lang="zh-CN" altLang="en-US" dirty="0"/>
              <a:t>，选出权和尽量大的一些区间，使得任意一个数最多被</a:t>
            </a:r>
            <a:r>
              <a:rPr lang="en-US" altLang="zh-CN" dirty="0"/>
              <a:t>k</a:t>
            </a:r>
            <a:r>
              <a:rPr lang="zh-CN" altLang="en-US" dirty="0"/>
              <a:t>个区间覆盖。</a:t>
            </a:r>
            <a:endParaRPr lang="en-US" altLang="zh-CN" dirty="0"/>
          </a:p>
          <a:p>
            <a:r>
              <a:rPr lang="zh-CN" altLang="en-US" dirty="0"/>
              <a:t>把每个数作为一个结点，然后对于权值为</a:t>
            </a:r>
            <a:r>
              <a:rPr lang="en-US" altLang="zh-CN" dirty="0"/>
              <a:t>w</a:t>
            </a:r>
            <a:r>
              <a:rPr lang="zh-CN" altLang="en-US" dirty="0"/>
              <a:t>的区间</a:t>
            </a:r>
            <a:r>
              <a:rPr lang="en-US" altLang="zh-CN" dirty="0"/>
              <a:t>[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加边</a:t>
            </a:r>
            <a:r>
              <a:rPr lang="en-US" altLang="zh-CN" dirty="0"/>
              <a:t>u-&gt;v</a:t>
            </a:r>
            <a:r>
              <a:rPr lang="zh-CN" altLang="en-US" dirty="0"/>
              <a:t>，容量为</a:t>
            </a:r>
            <a:r>
              <a:rPr lang="en-US" altLang="zh-CN" dirty="0"/>
              <a:t>1</a:t>
            </a:r>
            <a:r>
              <a:rPr lang="zh-CN" altLang="en-US" dirty="0"/>
              <a:t>，费用为</a:t>
            </a:r>
            <a:r>
              <a:rPr lang="en-US" altLang="zh-CN" dirty="0"/>
              <a:t>-w</a:t>
            </a:r>
            <a:r>
              <a:rPr lang="zh-CN" altLang="en-US" dirty="0"/>
              <a:t>。再对所有相邻的点加边</a:t>
            </a:r>
            <a:r>
              <a:rPr lang="en-US" altLang="zh-CN" dirty="0" err="1"/>
              <a:t>i</a:t>
            </a:r>
            <a:r>
              <a:rPr lang="en-US" altLang="zh-CN" dirty="0"/>
              <a:t>-&gt;i+1</a:t>
            </a:r>
            <a:r>
              <a:rPr lang="zh-CN" altLang="en-US" dirty="0"/>
              <a:t>，容量为</a:t>
            </a:r>
            <a:r>
              <a:rPr lang="en-US" altLang="zh-CN" dirty="0"/>
              <a:t>k</a:t>
            </a:r>
            <a:r>
              <a:rPr lang="zh-CN" altLang="en-US" dirty="0"/>
              <a:t>，费用为</a:t>
            </a:r>
            <a:r>
              <a:rPr lang="en-US" altLang="zh-CN" dirty="0"/>
              <a:t>0</a:t>
            </a:r>
            <a:r>
              <a:rPr lang="zh-CN" altLang="en-US" dirty="0"/>
              <a:t>。最后求最左点到最右点的最小费用最大流即可，其中每个流量对应一组互不相交的区间。</a:t>
            </a:r>
            <a:endParaRPr lang="en-US" altLang="zh-CN" dirty="0"/>
          </a:p>
          <a:p>
            <a:r>
              <a:rPr lang="zh-CN" altLang="en-US" dirty="0"/>
              <a:t>如果数值范围太大，可以先进行离散化。</a:t>
            </a:r>
            <a:endParaRPr lang="en-US" altLang="zh-CN" dirty="0"/>
          </a:p>
          <a:p>
            <a:r>
              <a:rPr lang="zh-CN" altLang="en-US" dirty="0"/>
              <a:t>这样的建图保证了每个数最多经过</a:t>
            </a:r>
            <a:r>
              <a:rPr lang="en-US" altLang="zh-CN" dirty="0"/>
              <a:t>k</a:t>
            </a:r>
            <a:r>
              <a:rPr lang="zh-CN" altLang="en-US" dirty="0"/>
              <a:t>次，最后答案取负即可。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89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30E5-92BD-974E-A654-49962058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与其他知识结合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48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48E8-F58D-3F4D-BDE1-DC0FC6D6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线性规划转费用流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E946-14B6-7B4E-BEAD-8BE94A5B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添加松弛变量，将不等号都变为等号。分别用下一个式子减去上一个式子，如果每个变量只出现了两次且符号一正一负，可转费用流。</a:t>
            </a:r>
            <a:endParaRPr lang="en-US" altLang="zh-CN" dirty="0"/>
          </a:p>
          <a:p>
            <a:r>
              <a:rPr lang="zh-CN" altLang="en-US" dirty="0"/>
              <a:t>对于每个式子建立一个点，那么每个变量对应一条边，从一个点流出，向另一个点流入。</a:t>
            </a:r>
            <a:endParaRPr lang="en-US" altLang="zh-CN" dirty="0"/>
          </a:p>
          <a:p>
            <a:r>
              <a:rPr lang="zh-CN" altLang="en-US" dirty="0"/>
              <a:t>这样对于等式右边的常数</a:t>
            </a:r>
            <a:r>
              <a:rPr lang="en-US" altLang="zh-CN" dirty="0"/>
              <a:t>C</a:t>
            </a:r>
            <a:r>
              <a:rPr lang="zh-CN" altLang="en-US" dirty="0"/>
              <a:t>，如果是正的，对应从源点向该点连一条流量</a:t>
            </a:r>
            <a:r>
              <a:rPr lang="en-US" altLang="zh-CN" dirty="0"/>
              <a:t>C</a:t>
            </a:r>
            <a:r>
              <a:rPr lang="zh-CN" altLang="en-US" dirty="0"/>
              <a:t>，费用</a:t>
            </a:r>
            <a:r>
              <a:rPr lang="en-US" altLang="zh-CN" dirty="0"/>
              <a:t>0</a:t>
            </a:r>
            <a:r>
              <a:rPr lang="zh-CN" altLang="en-US" dirty="0"/>
              <a:t>的边；如果是负的，对应从该点向汇点连一条流量</a:t>
            </a:r>
            <a:r>
              <a:rPr lang="en-US" altLang="zh-CN" dirty="0"/>
              <a:t>-C</a:t>
            </a:r>
            <a:r>
              <a:rPr lang="zh-CN" altLang="en-US" dirty="0"/>
              <a:t>，费用</a:t>
            </a:r>
            <a:r>
              <a:rPr lang="en-US" altLang="zh-CN" dirty="0"/>
              <a:t>0</a:t>
            </a:r>
            <a:r>
              <a:rPr lang="zh-CN" altLang="en-US" dirty="0"/>
              <a:t>的边。</a:t>
            </a:r>
            <a:endParaRPr lang="en-US" altLang="zh-CN" dirty="0"/>
          </a:p>
          <a:p>
            <a:r>
              <a:rPr lang="zh-CN" altLang="en-US" dirty="0"/>
              <a:t>对于每个变量，从它系数为正的式子向系数为负的式子连一条容量</a:t>
            </a:r>
            <a:r>
              <a:rPr lang="en-US" altLang="zh-CN" dirty="0"/>
              <a:t>INF</a:t>
            </a:r>
            <a:r>
              <a:rPr lang="zh-CN" altLang="en-US" dirty="0"/>
              <a:t>，费用为它在目标函数里系数的边。</a:t>
            </a:r>
            <a:endParaRPr lang="en-US" altLang="zh-CN" dirty="0"/>
          </a:p>
          <a:p>
            <a:r>
              <a:rPr lang="en-US" dirty="0">
                <a:hlinkClick r:id="rId2"/>
              </a:rPr>
              <a:t>https://www.lydsy.com/JudgeOnline/problem.php?id=1061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5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647B-E3E2-B148-98D3-56C1ED1D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线性规划转费用流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66B435-9E86-9941-BB70-3AEC78E1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7975600" cy="2692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8F5A7-2347-F242-8A56-9D77F523C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356100"/>
            <a:ext cx="3327400" cy="189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19F7D7-C49F-0444-AEBB-28C92D1A5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734" y="4159250"/>
            <a:ext cx="6032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E88A-2C41-C44B-9076-67EC3E9A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线性规划转费用流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FA137-A78D-C94E-AB2A-E5C6CDEAD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541" y="382731"/>
            <a:ext cx="7391400" cy="2717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4EF42-DFF5-5249-9D03-AA97D247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1" y="3327400"/>
            <a:ext cx="80518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925F-CB42-0748-BB60-F27F990A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线性规划转费用流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7333A-36AC-1643-9A72-34CA1D662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83" y="1207655"/>
            <a:ext cx="5334000" cy="330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8DCFC-09C1-7A49-86D7-A279DEF77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383" y="748506"/>
            <a:ext cx="55880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EFA0F-7A54-774D-B0D0-7B724B25D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25" y="4456545"/>
            <a:ext cx="3975100" cy="238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D0C17-36C5-664E-B665-E0EE462BC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525" y="4449259"/>
            <a:ext cx="79502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BB1F-C8D9-4A4A-9430-4B3F7508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zkw</a:t>
            </a:r>
            <a:r>
              <a:rPr lang="zh-CN" altLang="en-US" dirty="0"/>
              <a:t>费用流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9474-D0F1-2743-8730-F59114C2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对于流量大，费用取值范围不大的图，或者是每次增广的路径段数少的图，普通的费用流相对较慢，可以采用</a:t>
            </a:r>
            <a:r>
              <a:rPr lang="en-US" altLang="zh-CN" dirty="0" err="1"/>
              <a:t>zkw</a:t>
            </a:r>
            <a:r>
              <a:rPr lang="zh-CN" altLang="en-US" dirty="0"/>
              <a:t>费用流来求解。</a:t>
            </a:r>
            <a:endParaRPr lang="en-US" altLang="zh-CN" dirty="0"/>
          </a:p>
          <a:p>
            <a:r>
              <a:rPr lang="en-US" dirty="0">
                <a:hlinkClick r:id="rId2"/>
              </a:rPr>
              <a:t>https://artofproblemsolving.com/community/c1368h1020435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85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FEBD-9312-CF43-9713-A32F82CC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线段树优化网络流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8354-670F-6D4E-808D-C03106B0C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对于边数较大，直接连边不可行时，可以往线段树优化建图方面思考。</a:t>
            </a:r>
            <a:endParaRPr lang="en-US" altLang="zh-CN" dirty="0"/>
          </a:p>
          <a:p>
            <a:r>
              <a:rPr lang="en-US" dirty="0">
                <a:hlinkClick r:id="rId2"/>
              </a:rPr>
              <a:t>http://codeforces.com/problemset/problem/793/G</a:t>
            </a:r>
            <a:endParaRPr lang="en-US" dirty="0"/>
          </a:p>
          <a:p>
            <a:r>
              <a:rPr lang="en-US" altLang="zh-CN" dirty="0"/>
              <a:t>n✖️n</a:t>
            </a:r>
            <a:r>
              <a:rPr lang="zh-CN" altLang="en-US" dirty="0"/>
              <a:t>的矩阵，有</a:t>
            </a:r>
            <a:r>
              <a:rPr lang="en-US" altLang="zh-CN" dirty="0"/>
              <a:t>m</a:t>
            </a:r>
            <a:r>
              <a:rPr lang="zh-CN" altLang="en-US" dirty="0"/>
              <a:t>个矩形区域不能放棋子，问最多能放多少棋子？</a:t>
            </a:r>
            <a:r>
              <a:rPr lang="en-US" altLang="zh-CN" dirty="0" err="1"/>
              <a:t>n,m</a:t>
            </a:r>
            <a:r>
              <a:rPr lang="en-US" altLang="zh-CN" dirty="0"/>
              <a:t>&lt;=1e5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042DA-0296-FF4C-A300-C982A986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29000"/>
            <a:ext cx="3304887" cy="3304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57165-94D6-CF4A-B237-39EE42215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853" y="3461211"/>
            <a:ext cx="6227041" cy="29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75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6FA-8169-CD4F-8EFC-48BAFFA6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线段树优化网络流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5452F-3E75-6C44-9675-A89139C5B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n</a:t>
            </a:r>
            <a:r>
              <a:rPr lang="zh-CN" altLang="en-US" dirty="0"/>
              <a:t>很小，那么就是二分图的经典模型</a:t>
            </a:r>
            <a:endParaRPr lang="en-US" altLang="zh-CN" dirty="0"/>
          </a:p>
          <a:p>
            <a:r>
              <a:rPr lang="zh-CN" altLang="en-US" dirty="0"/>
              <a:t>预处理出能放棋子的空格矩形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2F0A0-D318-5E4D-AA80-C2FB1A13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3359931"/>
            <a:ext cx="5772525" cy="2681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30E78F-89BC-6E4B-AEBF-D3AA9F89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07" y="3359930"/>
            <a:ext cx="5026789" cy="26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911B-A978-A243-9C74-7741BAE4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C210-F63B-F140-B49F-66AA9CB4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[1]</a:t>
            </a:r>
            <a:r>
              <a:rPr lang="zh-CN" altLang="en-US" dirty="0"/>
              <a:t> 王桂平</a:t>
            </a:r>
            <a:r>
              <a:rPr lang="en-US" altLang="zh-CN" dirty="0"/>
              <a:t>, </a:t>
            </a:r>
            <a:r>
              <a:rPr lang="zh-CN" altLang="en-US" dirty="0"/>
              <a:t>王衍</a:t>
            </a:r>
            <a:r>
              <a:rPr lang="en-US" altLang="zh-CN" dirty="0"/>
              <a:t>, </a:t>
            </a:r>
            <a:r>
              <a:rPr lang="zh-CN" altLang="en-US" dirty="0"/>
              <a:t>任嘉辰</a:t>
            </a:r>
            <a:r>
              <a:rPr lang="en-US" altLang="zh-CN" dirty="0"/>
              <a:t>. </a:t>
            </a:r>
            <a:r>
              <a:rPr lang="zh-CN" altLang="en-US" dirty="0"/>
              <a:t>图论算法理论、实现及应用</a:t>
            </a:r>
            <a:r>
              <a:rPr lang="en-US" altLang="zh-CN" dirty="0"/>
              <a:t>[M]. </a:t>
            </a:r>
            <a:r>
              <a:rPr lang="zh-CN" altLang="en-US" dirty="0"/>
              <a:t>北京大学出版社</a:t>
            </a:r>
            <a:r>
              <a:rPr lang="en-US" altLang="zh-CN" dirty="0"/>
              <a:t>, 2011.</a:t>
            </a:r>
          </a:p>
          <a:p>
            <a:r>
              <a:rPr lang="en-US" altLang="zh-CN" dirty="0"/>
              <a:t>[2]</a:t>
            </a:r>
            <a:r>
              <a:rPr lang="zh-CN" altLang="en-US" dirty="0"/>
              <a:t> 秋叶拓哉</a:t>
            </a:r>
            <a:r>
              <a:rPr lang="en-US" altLang="zh-CN" dirty="0"/>
              <a:t>, </a:t>
            </a:r>
            <a:r>
              <a:rPr lang="zh-CN" altLang="en-US" dirty="0"/>
              <a:t>岩田阳一</a:t>
            </a:r>
            <a:r>
              <a:rPr lang="en-US" altLang="zh-CN" dirty="0"/>
              <a:t>, </a:t>
            </a:r>
            <a:r>
              <a:rPr lang="zh-CN" altLang="en-US" dirty="0"/>
              <a:t>北川宜稔</a:t>
            </a:r>
            <a:r>
              <a:rPr lang="en-US" altLang="zh-CN" dirty="0"/>
              <a:t>. </a:t>
            </a:r>
            <a:r>
              <a:rPr lang="zh-CN" altLang="en-US" dirty="0"/>
              <a:t>挑战程序设计竞赛</a:t>
            </a:r>
            <a:r>
              <a:rPr lang="en-US" altLang="zh-CN" dirty="0"/>
              <a:t>[M]. </a:t>
            </a:r>
            <a:r>
              <a:rPr lang="zh-CN" altLang="en-US" dirty="0"/>
              <a:t>人民邮电出版社</a:t>
            </a:r>
            <a:r>
              <a:rPr lang="en-US" altLang="zh-CN" dirty="0"/>
              <a:t>, 2013.</a:t>
            </a:r>
          </a:p>
          <a:p>
            <a:r>
              <a:rPr lang="en-US" altLang="zh-CN" dirty="0"/>
              <a:t>[3]</a:t>
            </a:r>
            <a:r>
              <a:rPr lang="zh-CN" altLang="en-US" dirty="0"/>
              <a:t> 刘汝佳</a:t>
            </a:r>
            <a:r>
              <a:rPr lang="en-US" altLang="zh-CN" dirty="0"/>
              <a:t>, </a:t>
            </a:r>
            <a:r>
              <a:rPr lang="zh-CN" altLang="en-US" dirty="0"/>
              <a:t>陈锋</a:t>
            </a:r>
            <a:r>
              <a:rPr lang="en-US" altLang="zh-CN" dirty="0"/>
              <a:t>. </a:t>
            </a:r>
            <a:r>
              <a:rPr lang="zh-CN" altLang="en-US" dirty="0"/>
              <a:t>算法竞赛入门经典训练指南</a:t>
            </a:r>
            <a:r>
              <a:rPr lang="en-US" altLang="zh-CN" dirty="0"/>
              <a:t>[M]. </a:t>
            </a:r>
            <a:r>
              <a:rPr lang="zh-CN" altLang="en-US" dirty="0"/>
              <a:t>清华大学出版社</a:t>
            </a:r>
            <a:r>
              <a:rPr lang="en-US" altLang="zh-CN" dirty="0"/>
              <a:t>, 2012.</a:t>
            </a:r>
          </a:p>
          <a:p>
            <a:r>
              <a:rPr lang="en-US" altLang="zh-CN" dirty="0"/>
              <a:t>[4]</a:t>
            </a:r>
            <a:r>
              <a:rPr lang="zh-CN" altLang="en-US" dirty="0"/>
              <a:t> 胡运权</a:t>
            </a:r>
            <a:r>
              <a:rPr lang="en-US" altLang="zh-CN" dirty="0"/>
              <a:t>. </a:t>
            </a:r>
            <a:r>
              <a:rPr lang="zh-CN" altLang="en-US" dirty="0"/>
              <a:t>运筹学教程</a:t>
            </a:r>
            <a:r>
              <a:rPr lang="en-US" altLang="zh-CN" dirty="0"/>
              <a:t>.</a:t>
            </a: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版</a:t>
            </a:r>
            <a:r>
              <a:rPr lang="en-US" altLang="zh-CN" dirty="0"/>
              <a:t>[M]. </a:t>
            </a:r>
            <a:r>
              <a:rPr lang="zh-CN" altLang="en-US" dirty="0"/>
              <a:t>清华大学出版社</a:t>
            </a:r>
            <a:r>
              <a:rPr lang="en-US" altLang="zh-CN" dirty="0"/>
              <a:t>, 2012.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1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DAAA-49CE-2C41-95AB-ADFBDE08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回顾：最大流最小割定理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8B09B-A545-F744-A4BD-E4331BA50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以下</a:t>
            </a:r>
            <a:r>
              <a:rPr lang="en-US" altLang="zh-CN" dirty="0"/>
              <a:t>4</a:t>
            </a:r>
            <a:r>
              <a:rPr lang="zh-CN" altLang="en-US" dirty="0"/>
              <a:t>个命题是等价的</a:t>
            </a:r>
            <a:r>
              <a:rPr lang="en-US" altLang="zh-CN" dirty="0"/>
              <a:t>(</a:t>
            </a:r>
            <a:r>
              <a:rPr lang="zh-CN" altLang="en-US" dirty="0"/>
              <a:t> 设容量网络</a:t>
            </a:r>
            <a:r>
              <a:rPr lang="en-US" altLang="zh-CN" dirty="0"/>
              <a:t>G(V,E)</a:t>
            </a:r>
            <a:r>
              <a:rPr lang="zh-CN" altLang="en-US" dirty="0"/>
              <a:t>的一个可行流为</a:t>
            </a:r>
            <a:r>
              <a:rPr lang="en-US" altLang="zh-CN" dirty="0"/>
              <a:t>f)</a:t>
            </a:r>
          </a:p>
          <a:p>
            <a:pPr lvl="1"/>
            <a:r>
              <a:rPr lang="en-US" altLang="zh-CN" dirty="0"/>
              <a:t>f</a:t>
            </a:r>
            <a:r>
              <a:rPr lang="zh-CN" altLang="en-US" dirty="0"/>
              <a:t>是容量网络</a:t>
            </a:r>
            <a:r>
              <a:rPr lang="en-US" altLang="zh-CN" dirty="0"/>
              <a:t>G</a:t>
            </a:r>
            <a:r>
              <a:rPr lang="zh-CN" altLang="en-US" dirty="0"/>
              <a:t>的最大流</a:t>
            </a:r>
            <a:endParaRPr lang="en-US" altLang="zh-CN" dirty="0"/>
          </a:p>
          <a:p>
            <a:pPr lvl="1"/>
            <a:r>
              <a:rPr lang="en-US" altLang="zh-CN" dirty="0"/>
              <a:t>|f|</a:t>
            </a:r>
            <a:r>
              <a:rPr lang="zh-CN" altLang="en-US" dirty="0"/>
              <a:t>等于容量网络最小割的容量</a:t>
            </a:r>
            <a:endParaRPr lang="en-US" altLang="zh-CN" dirty="0"/>
          </a:p>
          <a:p>
            <a:pPr lvl="1"/>
            <a:r>
              <a:rPr lang="zh-CN" altLang="en-US" dirty="0"/>
              <a:t>容量网络中不存在增广路</a:t>
            </a:r>
            <a:endParaRPr lang="en-US" altLang="zh-CN" dirty="0"/>
          </a:p>
          <a:p>
            <a:pPr lvl="1"/>
            <a:r>
              <a:rPr lang="zh-CN" altLang="en-US" dirty="0"/>
              <a:t>残留网络</a:t>
            </a:r>
            <a:r>
              <a:rPr lang="en-US" altLang="zh-CN" dirty="0"/>
              <a:t>G’</a:t>
            </a:r>
            <a:r>
              <a:rPr lang="zh-CN" altLang="en-US" dirty="0"/>
              <a:t>中不存在从源点到汇点的路径</a:t>
            </a:r>
            <a:endParaRPr lang="en-US" altLang="zh-CN" dirty="0"/>
          </a:p>
          <a:p>
            <a:r>
              <a:rPr lang="zh-CN" altLang="en-US" dirty="0"/>
              <a:t>残留网络中每条弧都表示在原容量网络中能沿其方向增广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BA090-24ED-F442-BFE8-DEA333424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98" y="4469919"/>
            <a:ext cx="7413721" cy="21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36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A528-1D33-F845-B0AF-A8538067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349500"/>
            <a:ext cx="8596668" cy="1320800"/>
          </a:xfrm>
        </p:spPr>
        <p:txBody>
          <a:bodyPr/>
          <a:lstStyle/>
          <a:p>
            <a:r>
              <a:rPr lang="en-US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21A8-8A5C-D743-B8E3-020B8BF2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回顾：最大流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42A7-770A-6E42-AD7B-2F860D78C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网络最大流的求解主要有两大类算法：</a:t>
            </a:r>
            <a:endParaRPr lang="en-US" altLang="zh-CN" dirty="0"/>
          </a:p>
          <a:p>
            <a:pPr lvl="1"/>
            <a:r>
              <a:rPr lang="zh-CN" altLang="en-US" dirty="0"/>
              <a:t>增广路算法</a:t>
            </a:r>
            <a:r>
              <a:rPr lang="en-US" altLang="zh-CN" dirty="0"/>
              <a:t>(Augmenting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Algorithm)</a:t>
            </a:r>
            <a:r>
              <a:rPr lang="zh-CN" altLang="en-US" dirty="0"/>
              <a:t>，连续最短增广路算法</a:t>
            </a:r>
            <a:r>
              <a:rPr lang="en-US" altLang="zh-CN" dirty="0"/>
              <a:t>O(n^2m)</a:t>
            </a:r>
          </a:p>
          <a:p>
            <a:pPr lvl="1"/>
            <a:r>
              <a:rPr lang="zh-CN" altLang="en-US" dirty="0"/>
              <a:t>预流推进算法</a:t>
            </a:r>
            <a:r>
              <a:rPr lang="en-US" altLang="zh-CN" dirty="0"/>
              <a:t>(</a:t>
            </a:r>
            <a:r>
              <a:rPr lang="en-US" altLang="zh-CN" dirty="0" err="1"/>
              <a:t>Preflow</a:t>
            </a:r>
            <a:r>
              <a:rPr lang="en-US" altLang="zh-CN" dirty="0"/>
              <a:t>-Push</a:t>
            </a:r>
            <a:r>
              <a:rPr lang="zh-CN" altLang="en-US" dirty="0"/>
              <a:t> </a:t>
            </a:r>
            <a:r>
              <a:rPr lang="en-US" altLang="zh-CN" dirty="0"/>
              <a:t>Algorithm)</a:t>
            </a:r>
            <a:r>
              <a:rPr lang="zh-CN" altLang="en-US" dirty="0"/>
              <a:t>，一般预流推进算法</a:t>
            </a:r>
            <a:r>
              <a:rPr lang="en-US" altLang="zh-CN" dirty="0"/>
              <a:t>O(n^2m)</a:t>
            </a:r>
            <a:r>
              <a:rPr lang="zh-CN" altLang="en-US" dirty="0"/>
              <a:t>，最高标号预流推进算法</a:t>
            </a:r>
            <a:r>
              <a:rPr lang="en-US" altLang="zh-CN" dirty="0"/>
              <a:t>O(n^2m^(1/2))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3A87D-F0E4-724A-99AD-C2443277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3795779"/>
            <a:ext cx="5311352" cy="2857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9C3DB-BFE8-EE49-B9FE-15F3FCA37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509" y="3911886"/>
            <a:ext cx="6096000" cy="26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6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3346-95C6-E14D-A37D-751D2BB9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回顾：最小割的求解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F726E-E96C-F448-BEAD-05AECAAEE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25" y="2027382"/>
            <a:ext cx="8596668" cy="403317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最小割是最大流的对偶问题</a:t>
            </a:r>
            <a:endParaRPr lang="en-US" altLang="zh-CN" dirty="0"/>
          </a:p>
          <a:p>
            <a:r>
              <a:rPr lang="zh-CN" altLang="en-US" dirty="0"/>
              <a:t>最小割的容量</a:t>
            </a:r>
            <a:r>
              <a:rPr lang="en-US" altLang="zh-CN" dirty="0"/>
              <a:t>=</a:t>
            </a:r>
            <a:r>
              <a:rPr lang="zh-CN" altLang="en-US" dirty="0"/>
              <a:t>最大流的流量</a:t>
            </a:r>
            <a:endParaRPr lang="en-US" altLang="zh-CN" dirty="0"/>
          </a:p>
          <a:p>
            <a:r>
              <a:rPr lang="zh-CN" altLang="en-US" dirty="0"/>
              <a:t>如果要求最小割由哪些边组成，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或者要求出最小割将顶点集划分成哪两个子集，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可以在残留网络</a:t>
            </a:r>
            <a:r>
              <a:rPr lang="en-US" altLang="zh-CN" dirty="0"/>
              <a:t>G’</a:t>
            </a:r>
            <a:r>
              <a:rPr lang="zh-CN" altLang="en-US" dirty="0"/>
              <a:t>中，从源点</a:t>
            </a:r>
            <a:r>
              <a:rPr lang="en-US" altLang="zh-CN" dirty="0"/>
              <a:t>Vs</a:t>
            </a:r>
            <a:r>
              <a:rPr lang="zh-CN" altLang="en-US" dirty="0"/>
              <a:t>出发进行</a:t>
            </a:r>
            <a:r>
              <a:rPr lang="en-US" altLang="zh-CN" dirty="0" err="1"/>
              <a:t>dfs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遍历到的顶点构成集合</a:t>
            </a:r>
            <a:r>
              <a:rPr lang="en-US" altLang="zh-CN" dirty="0"/>
              <a:t>S</a:t>
            </a:r>
            <a:r>
              <a:rPr lang="zh-CN" altLang="en-US" dirty="0"/>
              <a:t>，其余顶点构成集合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连接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T</a:t>
            </a:r>
            <a:r>
              <a:rPr lang="zh-CN" altLang="en-US" dirty="0"/>
              <a:t>的所有弧构成容量网络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的一个最小割</a:t>
            </a:r>
            <a:r>
              <a:rPr lang="en-US" altLang="zh-CN" dirty="0"/>
              <a:t>(S,T)</a:t>
            </a:r>
          </a:p>
          <a:p>
            <a:r>
              <a:rPr lang="zh-CN" altLang="en-US" dirty="0"/>
              <a:t>如图，</a:t>
            </a:r>
            <a:r>
              <a:rPr lang="en-US" altLang="zh-CN" dirty="0"/>
              <a:t>S={Vs,V1},</a:t>
            </a:r>
            <a:r>
              <a:rPr lang="zh-CN" altLang="en-US" dirty="0"/>
              <a:t>容量为</a:t>
            </a:r>
            <a:r>
              <a:rPr lang="en-US" altLang="zh-CN" dirty="0"/>
              <a:t>8</a:t>
            </a:r>
          </a:p>
          <a:p>
            <a:r>
              <a:rPr lang="zh-CN" altLang="en-US" dirty="0"/>
              <a:t>最小割</a:t>
            </a:r>
            <a:r>
              <a:rPr lang="en-US" altLang="zh-CN" dirty="0"/>
              <a:t>(S,T)</a:t>
            </a:r>
            <a:r>
              <a:rPr lang="zh-CN" altLang="en-US" dirty="0"/>
              <a:t>中所有的前向弧在网络最大流中一定是饱和弧，但饱和弧不一定就是最小割中的弧，比如</a:t>
            </a:r>
            <a:r>
              <a:rPr lang="en-US" altLang="zh-CN" dirty="0"/>
              <a:t>(d)</a:t>
            </a:r>
            <a:r>
              <a:rPr lang="zh-CN" altLang="en-US" dirty="0"/>
              <a:t>中，弧</a:t>
            </a:r>
            <a:r>
              <a:rPr lang="en-US" altLang="zh-CN" dirty="0"/>
              <a:t>&lt;V2,V4&gt;</a:t>
            </a:r>
            <a:r>
              <a:rPr lang="zh-CN" altLang="en-US" dirty="0"/>
              <a:t>是饱和弧，但不是最小割中的弧。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4BB59-2BD4-3D40-8015-C0E2E111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609600"/>
            <a:ext cx="7121236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5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029D-C313-4A40-8F0F-CEC3C76E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最大流的各种变体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1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868A-B5DF-D144-A03A-476D04E4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多个源点和汇点的情况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660C-9BAF-0C4C-8330-3047FEE35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7127"/>
            <a:ext cx="8596668" cy="4434235"/>
          </a:xfrm>
        </p:spPr>
        <p:txBody>
          <a:bodyPr/>
          <a:lstStyle/>
          <a:p>
            <a:r>
              <a:rPr lang="zh-CN" altLang="en-US" dirty="0"/>
              <a:t>流可以从任意一个源流出，最终可以流向任意一个汇</a:t>
            </a:r>
            <a:endParaRPr lang="en-US" altLang="zh-CN" dirty="0"/>
          </a:p>
          <a:p>
            <a:r>
              <a:rPr lang="zh-CN" altLang="en-US" dirty="0"/>
              <a:t>增加一个超级源点</a:t>
            </a:r>
            <a:r>
              <a:rPr lang="en-US" altLang="zh-CN" dirty="0"/>
              <a:t>s</a:t>
            </a:r>
            <a:r>
              <a:rPr lang="zh-CN" altLang="en-US" dirty="0"/>
              <a:t>和超级汇点</a:t>
            </a:r>
            <a:r>
              <a:rPr lang="en-US" altLang="zh-CN" dirty="0"/>
              <a:t>t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4E4DDB-5371-7345-87DB-2972410309BA}"/>
              </a:ext>
            </a:extLst>
          </p:cNvPr>
          <p:cNvSpPr/>
          <p:nvPr/>
        </p:nvSpPr>
        <p:spPr>
          <a:xfrm>
            <a:off x="940416" y="4024311"/>
            <a:ext cx="6858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EE49A0-6B24-D949-A749-F4A93599D8A7}"/>
              </a:ext>
            </a:extLst>
          </p:cNvPr>
          <p:cNvSpPr/>
          <p:nvPr/>
        </p:nvSpPr>
        <p:spPr>
          <a:xfrm>
            <a:off x="2575098" y="2755900"/>
            <a:ext cx="6858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CAFB94-7F05-C645-A4C8-A084A30F9E02}"/>
              </a:ext>
            </a:extLst>
          </p:cNvPr>
          <p:cNvSpPr/>
          <p:nvPr/>
        </p:nvSpPr>
        <p:spPr>
          <a:xfrm>
            <a:off x="2575098" y="4024311"/>
            <a:ext cx="6858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BE2D7-B100-2D46-8BEA-ADDB751E7DB6}"/>
              </a:ext>
            </a:extLst>
          </p:cNvPr>
          <p:cNvSpPr/>
          <p:nvPr/>
        </p:nvSpPr>
        <p:spPr>
          <a:xfrm>
            <a:off x="2575098" y="5284783"/>
            <a:ext cx="6858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s3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62008D-52C0-B947-A675-ECCA704A670F}"/>
              </a:ext>
            </a:extLst>
          </p:cNvPr>
          <p:cNvSpPr/>
          <p:nvPr/>
        </p:nvSpPr>
        <p:spPr>
          <a:xfrm>
            <a:off x="5410200" y="2755900"/>
            <a:ext cx="6858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t1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DC5ACB-AA72-354B-BFEC-5604C59817DA}"/>
              </a:ext>
            </a:extLst>
          </p:cNvPr>
          <p:cNvSpPr/>
          <p:nvPr/>
        </p:nvSpPr>
        <p:spPr>
          <a:xfrm>
            <a:off x="5410200" y="4062081"/>
            <a:ext cx="6858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t2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C56AE4-F708-E549-A10C-C206B0C43263}"/>
              </a:ext>
            </a:extLst>
          </p:cNvPr>
          <p:cNvSpPr/>
          <p:nvPr/>
        </p:nvSpPr>
        <p:spPr>
          <a:xfrm>
            <a:off x="5410200" y="5284783"/>
            <a:ext cx="6858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t3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EB4492-07DE-7448-8269-9794CE400E22}"/>
              </a:ext>
            </a:extLst>
          </p:cNvPr>
          <p:cNvSpPr/>
          <p:nvPr/>
        </p:nvSpPr>
        <p:spPr>
          <a:xfrm>
            <a:off x="7650864" y="4024311"/>
            <a:ext cx="6858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B8DD57-C63C-0440-AAF9-AFE944CD24CA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1525783" y="3092450"/>
            <a:ext cx="1049315" cy="103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6A5424-ACAC-4843-A64E-21A9BF6368AE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1626216" y="4360861"/>
            <a:ext cx="948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C6F89A-1584-2E48-8161-5F75783A735D}"/>
              </a:ext>
            </a:extLst>
          </p:cNvPr>
          <p:cNvCxnSpPr>
            <a:cxnSpLocks/>
            <a:stCxn id="4" idx="5"/>
            <a:endCxn id="7" idx="2"/>
          </p:cNvCxnSpPr>
          <p:nvPr/>
        </p:nvCxnSpPr>
        <p:spPr>
          <a:xfrm>
            <a:off x="1525783" y="4598838"/>
            <a:ext cx="1049315" cy="102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2D8484-47DE-734F-8C38-481E2F534900}"/>
              </a:ext>
            </a:extLst>
          </p:cNvPr>
          <p:cNvCxnSpPr>
            <a:stCxn id="8" idx="6"/>
            <a:endCxn id="11" idx="1"/>
          </p:cNvCxnSpPr>
          <p:nvPr/>
        </p:nvCxnSpPr>
        <p:spPr>
          <a:xfrm>
            <a:off x="6096000" y="3092450"/>
            <a:ext cx="1655297" cy="103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7A27D8-950F-E74C-980A-DC22A794ACA5}"/>
              </a:ext>
            </a:extLst>
          </p:cNvPr>
          <p:cNvCxnSpPr>
            <a:stCxn id="9" idx="6"/>
            <a:endCxn id="11" idx="2"/>
          </p:cNvCxnSpPr>
          <p:nvPr/>
        </p:nvCxnSpPr>
        <p:spPr>
          <a:xfrm flipV="1">
            <a:off x="6096000" y="4360861"/>
            <a:ext cx="1554864" cy="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C30A74-5B36-AC4E-8620-3CFD72D8FBFD}"/>
              </a:ext>
            </a:extLst>
          </p:cNvPr>
          <p:cNvCxnSpPr>
            <a:stCxn id="10" idx="6"/>
            <a:endCxn id="11" idx="3"/>
          </p:cNvCxnSpPr>
          <p:nvPr/>
        </p:nvCxnSpPr>
        <p:spPr>
          <a:xfrm flipV="1">
            <a:off x="6096000" y="4598838"/>
            <a:ext cx="1655297" cy="102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69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D6D4-5C59-4645-9F99-6E14EA46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无向图的情况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DB815-D670-0D4A-8999-B4CC64A1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如果是无向图，那么此时的容量表示的是两个方向流量之和的上界。不过，如果两个方向都有流量，则与它们相互抵消之后是等价的，所以可以知道最大流中没有必要在两个方向都有流量。因此把无向图中容量为</a:t>
            </a:r>
            <a:r>
              <a:rPr lang="en-US" altLang="zh-CN" dirty="0"/>
              <a:t>c</a:t>
            </a:r>
            <a:r>
              <a:rPr lang="zh-CN" altLang="en-US" dirty="0"/>
              <a:t>的一条边当做有向图中两个方向各有一条容量为</a:t>
            </a:r>
            <a:r>
              <a:rPr lang="en-US" altLang="zh-CN" dirty="0"/>
              <a:t>c</a:t>
            </a:r>
            <a:r>
              <a:rPr lang="zh-CN" altLang="en-US" dirty="0"/>
              <a:t>的两条边，就能够得到同样的效果。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A7E4E4-7552-4A46-8DD4-04B62327A4F5}"/>
              </a:ext>
            </a:extLst>
          </p:cNvPr>
          <p:cNvSpPr/>
          <p:nvPr/>
        </p:nvSpPr>
        <p:spPr>
          <a:xfrm>
            <a:off x="2133600" y="3822700"/>
            <a:ext cx="5461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FB5843-2F48-EC49-9E30-9CD973690F02}"/>
              </a:ext>
            </a:extLst>
          </p:cNvPr>
          <p:cNvSpPr/>
          <p:nvPr/>
        </p:nvSpPr>
        <p:spPr>
          <a:xfrm>
            <a:off x="2133600" y="5283200"/>
            <a:ext cx="5461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FED97B-1927-5743-838F-DD20A9C842AC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2406650" y="4318000"/>
            <a:ext cx="0" cy="96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717300-05A4-3841-A439-4417F6B42187}"/>
              </a:ext>
            </a:extLst>
          </p:cNvPr>
          <p:cNvSpPr txBox="1"/>
          <p:nvPr/>
        </p:nvSpPr>
        <p:spPr>
          <a:xfrm>
            <a:off x="2082800" y="46482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EA572D-2A11-094E-A7C9-E79B74FBA802}"/>
              </a:ext>
            </a:extLst>
          </p:cNvPr>
          <p:cNvSpPr/>
          <p:nvPr/>
        </p:nvSpPr>
        <p:spPr>
          <a:xfrm>
            <a:off x="5592676" y="3822700"/>
            <a:ext cx="5461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943C31-C939-EF42-AEA6-17414931CD36}"/>
              </a:ext>
            </a:extLst>
          </p:cNvPr>
          <p:cNvSpPr/>
          <p:nvPr/>
        </p:nvSpPr>
        <p:spPr>
          <a:xfrm>
            <a:off x="5592676" y="5283200"/>
            <a:ext cx="546100" cy="495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FD2553-A3A0-B64E-948F-90BF358C7E1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672650" y="4245465"/>
            <a:ext cx="0" cy="111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0797FB-BD92-8A4A-BE61-479A2D5F370B}"/>
              </a:ext>
            </a:extLst>
          </p:cNvPr>
          <p:cNvCxnSpPr>
            <a:stCxn id="10" idx="7"/>
            <a:endCxn id="9" idx="5"/>
          </p:cNvCxnSpPr>
          <p:nvPr/>
        </p:nvCxnSpPr>
        <p:spPr>
          <a:xfrm flipV="1">
            <a:off x="6058802" y="4245465"/>
            <a:ext cx="0" cy="111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C50D26-2C4C-194E-9807-C7BA185BE3E9}"/>
              </a:ext>
            </a:extLst>
          </p:cNvPr>
          <p:cNvSpPr txBox="1"/>
          <p:nvPr/>
        </p:nvSpPr>
        <p:spPr>
          <a:xfrm>
            <a:off x="5295900" y="4648200"/>
            <a:ext cx="29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A99E9-6E81-5A41-848D-D1FCC13E67E5}"/>
              </a:ext>
            </a:extLst>
          </p:cNvPr>
          <p:cNvSpPr txBox="1"/>
          <p:nvPr/>
        </p:nvSpPr>
        <p:spPr>
          <a:xfrm>
            <a:off x="6138776" y="4648200"/>
            <a:ext cx="30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68870D0-8CD2-7D41-ABD0-0A24BBFC9375}"/>
              </a:ext>
            </a:extLst>
          </p:cNvPr>
          <p:cNvSpPr/>
          <p:nvPr/>
        </p:nvSpPr>
        <p:spPr>
          <a:xfrm>
            <a:off x="3365500" y="4559300"/>
            <a:ext cx="1473200" cy="368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104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845</TotalTime>
  <Words>3579</Words>
  <Application>Microsoft Macintosh PowerPoint</Application>
  <PresentationFormat>Widescreen</PresentationFormat>
  <Paragraphs>213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 Math</vt:lpstr>
      <vt:lpstr>Trebuchet MS</vt:lpstr>
      <vt:lpstr>Wingdings 3</vt:lpstr>
      <vt:lpstr>Facet</vt:lpstr>
      <vt:lpstr>网络流进阶</vt:lpstr>
      <vt:lpstr>回顾：网络流的基本概念</vt:lpstr>
      <vt:lpstr>回顾：割与最小割</vt:lpstr>
      <vt:lpstr>回顾：最大流最小割定理</vt:lpstr>
      <vt:lpstr>回顾：最大流</vt:lpstr>
      <vt:lpstr>回顾：最小割的求解</vt:lpstr>
      <vt:lpstr>最大流的各种变体</vt:lpstr>
      <vt:lpstr>多个源点和汇点的情况</vt:lpstr>
      <vt:lpstr>无向图的情况</vt:lpstr>
      <vt:lpstr>顶点上也有容量限制的情况</vt:lpstr>
      <vt:lpstr>流量有上下界的网络的最大流和最小流</vt:lpstr>
      <vt:lpstr>流量有上下界的容量网络</vt:lpstr>
      <vt:lpstr>流量有上下界的容量网络的可行流的求解</vt:lpstr>
      <vt:lpstr>流量有上下界的容量网络的可行流的求解</vt:lpstr>
      <vt:lpstr>流量有上下界的容量网络的可行流的求解</vt:lpstr>
      <vt:lpstr>流量有上下界的容量网络的可行流的求解</vt:lpstr>
      <vt:lpstr>流量有上下界的网络的最大流</vt:lpstr>
      <vt:lpstr>流量有上下界的网络的最小流</vt:lpstr>
      <vt:lpstr>图发生部分变化的情况</vt:lpstr>
      <vt:lpstr>字典序最小的最大流</vt:lpstr>
      <vt:lpstr>最大闭合子图</vt:lpstr>
      <vt:lpstr>最大密度子图</vt:lpstr>
      <vt:lpstr>最大密度子图</vt:lpstr>
      <vt:lpstr>公平分配问题</vt:lpstr>
      <vt:lpstr>最小费用流的各种变体</vt:lpstr>
      <vt:lpstr>与最大流相同的变体</vt:lpstr>
      <vt:lpstr>费用与流量平方成正比的最小流</vt:lpstr>
      <vt:lpstr>有源汇的上下界费用流</vt:lpstr>
      <vt:lpstr>流量不固定的s-t最小费用流</vt:lpstr>
      <vt:lpstr>区间k覆盖问题</vt:lpstr>
      <vt:lpstr>与其他知识结合</vt:lpstr>
      <vt:lpstr>线性规划转费用流</vt:lpstr>
      <vt:lpstr>线性规划转费用流</vt:lpstr>
      <vt:lpstr>线性规划转费用流</vt:lpstr>
      <vt:lpstr>线性规划转费用流</vt:lpstr>
      <vt:lpstr>zkw费用流</vt:lpstr>
      <vt:lpstr>线段树优化网络流</vt:lpstr>
      <vt:lpstr>线段树优化网络流</vt:lpstr>
      <vt:lpstr>参考文献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网络流进阶</dc:title>
  <dc:creator>Microsoft Office User</dc:creator>
  <cp:lastModifiedBy>Microsoft Office User</cp:lastModifiedBy>
  <cp:revision>46</cp:revision>
  <dcterms:created xsi:type="dcterms:W3CDTF">2019-01-27T03:45:28Z</dcterms:created>
  <dcterms:modified xsi:type="dcterms:W3CDTF">2019-01-28T00:10:58Z</dcterms:modified>
</cp:coreProperties>
</file>